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111"/>
  </p:notesMasterIdLst>
  <p:handoutMasterIdLst>
    <p:handoutMasterId r:id="rId112"/>
  </p:handoutMasterIdLst>
  <p:sldIdLst>
    <p:sldId id="256" r:id="rId11"/>
    <p:sldId id="554" r:id="rId12"/>
    <p:sldId id="459" r:id="rId13"/>
    <p:sldId id="284" r:id="rId14"/>
    <p:sldId id="285" r:id="rId15"/>
    <p:sldId id="396" r:id="rId16"/>
    <p:sldId id="397" r:id="rId17"/>
    <p:sldId id="398" r:id="rId18"/>
    <p:sldId id="460" r:id="rId19"/>
    <p:sldId id="461" r:id="rId20"/>
    <p:sldId id="462" r:id="rId21"/>
    <p:sldId id="464" r:id="rId22"/>
    <p:sldId id="463" r:id="rId23"/>
    <p:sldId id="465" r:id="rId24"/>
    <p:sldId id="466" r:id="rId25"/>
    <p:sldId id="467" r:id="rId26"/>
    <p:sldId id="468" r:id="rId27"/>
    <p:sldId id="469" r:id="rId28"/>
    <p:sldId id="470" r:id="rId29"/>
    <p:sldId id="553" r:id="rId30"/>
    <p:sldId id="472" r:id="rId31"/>
    <p:sldId id="473" r:id="rId32"/>
    <p:sldId id="474" r:id="rId33"/>
    <p:sldId id="475" r:id="rId34"/>
    <p:sldId id="477" r:id="rId35"/>
    <p:sldId id="478" r:id="rId36"/>
    <p:sldId id="479" r:id="rId37"/>
    <p:sldId id="480" r:id="rId38"/>
    <p:sldId id="481" r:id="rId39"/>
    <p:sldId id="482" r:id="rId40"/>
    <p:sldId id="483" r:id="rId41"/>
    <p:sldId id="484" r:id="rId42"/>
    <p:sldId id="485" r:id="rId43"/>
    <p:sldId id="486" r:id="rId44"/>
    <p:sldId id="487" r:id="rId45"/>
    <p:sldId id="488" r:id="rId46"/>
    <p:sldId id="489" r:id="rId47"/>
    <p:sldId id="490"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3" r:id="rId61"/>
    <p:sldId id="504"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520" r:id="rId78"/>
    <p:sldId id="521" r:id="rId79"/>
    <p:sldId id="522" r:id="rId80"/>
    <p:sldId id="523" r:id="rId81"/>
    <p:sldId id="524" r:id="rId82"/>
    <p:sldId id="525" r:id="rId83"/>
    <p:sldId id="526" r:id="rId84"/>
    <p:sldId id="527" r:id="rId85"/>
    <p:sldId id="528" r:id="rId86"/>
    <p:sldId id="529" r:id="rId87"/>
    <p:sldId id="530" r:id="rId88"/>
    <p:sldId id="531" r:id="rId89"/>
    <p:sldId id="532" r:id="rId90"/>
    <p:sldId id="533" r:id="rId91"/>
    <p:sldId id="534" r:id="rId92"/>
    <p:sldId id="535" r:id="rId93"/>
    <p:sldId id="536" r:id="rId94"/>
    <p:sldId id="537" r:id="rId95"/>
    <p:sldId id="538" r:id="rId96"/>
    <p:sldId id="539" r:id="rId97"/>
    <p:sldId id="540" r:id="rId98"/>
    <p:sldId id="541" r:id="rId99"/>
    <p:sldId id="542" r:id="rId100"/>
    <p:sldId id="543" r:id="rId101"/>
    <p:sldId id="544" r:id="rId102"/>
    <p:sldId id="545" r:id="rId103"/>
    <p:sldId id="546" r:id="rId104"/>
    <p:sldId id="547" r:id="rId105"/>
    <p:sldId id="548" r:id="rId106"/>
    <p:sldId id="549" r:id="rId107"/>
    <p:sldId id="550" r:id="rId108"/>
    <p:sldId id="551" r:id="rId109"/>
    <p:sldId id="552" r:id="rId110"/>
  </p:sldIdLst>
  <p:sldSz cx="9144000" cy="6858000" type="screen4x3"/>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FBF6B23-00E0-4E89-AA09-36AC8D53FCE7}">
          <p14:sldIdLst>
            <p14:sldId id="256"/>
            <p14:sldId id="554"/>
            <p14:sldId id="459"/>
            <p14:sldId id="284"/>
            <p14:sldId id="285"/>
            <p14:sldId id="396"/>
            <p14:sldId id="397"/>
            <p14:sldId id="398"/>
            <p14:sldId id="460"/>
            <p14:sldId id="461"/>
            <p14:sldId id="462"/>
            <p14:sldId id="464"/>
            <p14:sldId id="463"/>
            <p14:sldId id="465"/>
            <p14:sldId id="466"/>
            <p14:sldId id="467"/>
            <p14:sldId id="468"/>
            <p14:sldId id="469"/>
            <p14:sldId id="470"/>
            <p14:sldId id="553"/>
            <p14:sldId id="472"/>
            <p14:sldId id="473"/>
            <p14:sldId id="474"/>
            <p14:sldId id="475"/>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4B4BFF"/>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7" autoAdjust="0"/>
    <p:restoredTop sz="94316" autoAdjust="0"/>
  </p:normalViewPr>
  <p:slideViewPr>
    <p:cSldViewPr>
      <p:cViewPr varScale="1">
        <p:scale>
          <a:sx n="68" d="100"/>
          <a:sy n="68" d="100"/>
        </p:scale>
        <p:origin x="1632" y="60"/>
      </p:cViewPr>
      <p:guideLst>
        <p:guide orient="horz" pos="3408"/>
        <p:guide orient="horz" pos="3600"/>
        <p:guide orient="horz" pos="912"/>
        <p:guide orient="horz" pos="3360"/>
        <p:guide pos="5616"/>
        <p:guide pos="4320"/>
      </p:guideLst>
    </p:cSldViewPr>
  </p:slideViewPr>
  <p:outlineViewPr>
    <p:cViewPr>
      <p:scale>
        <a:sx n="33" d="100"/>
        <a:sy n="33" d="100"/>
      </p:scale>
      <p:origin x="0" y="-12702"/>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tableStyles" Target="tableStyles.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handoutMaster" Target="handoutMasters/handoutMaster1.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slide" Target="slides/slide92.xml"/><Relationship Id="rId110" Type="http://schemas.openxmlformats.org/officeDocument/2006/relationships/slide" Target="slides/slide100.xml"/><Relationship Id="rId115"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5.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8.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9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198.wmf"/><Relationship Id="rId7" Type="http://schemas.openxmlformats.org/officeDocument/2006/relationships/image" Target="../media/image202.wmf"/><Relationship Id="rId2" Type="http://schemas.openxmlformats.org/officeDocument/2006/relationships/image" Target="../media/image197.wmf"/><Relationship Id="rId1" Type="http://schemas.openxmlformats.org/officeDocument/2006/relationships/image" Target="../media/image196.w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0.wmf"/><Relationship Id="rId7" Type="http://schemas.openxmlformats.org/officeDocument/2006/relationships/image" Target="../media/image214.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1.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5" Type="http://schemas.openxmlformats.org/officeDocument/2006/relationships/image" Target="../media/image231.wmf"/><Relationship Id="rId4" Type="http://schemas.openxmlformats.org/officeDocument/2006/relationships/image" Target="../media/image23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image" Target="../media/image238.wmf"/><Relationship Id="rId7" Type="http://schemas.openxmlformats.org/officeDocument/2006/relationships/image" Target="../media/image242.wmf"/><Relationship Id="rId12" Type="http://schemas.openxmlformats.org/officeDocument/2006/relationships/image" Target="../media/image247.wmf"/><Relationship Id="rId2" Type="http://schemas.openxmlformats.org/officeDocument/2006/relationships/image" Target="../media/image237.wmf"/><Relationship Id="rId1" Type="http://schemas.openxmlformats.org/officeDocument/2006/relationships/image" Target="../media/image236.wmf"/><Relationship Id="rId6" Type="http://schemas.openxmlformats.org/officeDocument/2006/relationships/image" Target="../media/image241.wmf"/><Relationship Id="rId11" Type="http://schemas.openxmlformats.org/officeDocument/2006/relationships/image" Target="../media/image246.wmf"/><Relationship Id="rId5" Type="http://schemas.openxmlformats.org/officeDocument/2006/relationships/image" Target="../media/image240.wmf"/><Relationship Id="rId10" Type="http://schemas.openxmlformats.org/officeDocument/2006/relationships/image" Target="../media/image245.wmf"/><Relationship Id="rId4" Type="http://schemas.openxmlformats.org/officeDocument/2006/relationships/image" Target="../media/image239.wmf"/><Relationship Id="rId9" Type="http://schemas.openxmlformats.org/officeDocument/2006/relationships/image" Target="../media/image2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5" Type="http://schemas.openxmlformats.org/officeDocument/2006/relationships/image" Target="../media/image269.wmf"/><Relationship Id="rId4" Type="http://schemas.openxmlformats.org/officeDocument/2006/relationships/image" Target="../media/image26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4" Type="http://schemas.openxmlformats.org/officeDocument/2006/relationships/image" Target="../media/image27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93.wmf"/><Relationship Id="rId1" Type="http://schemas.openxmlformats.org/officeDocument/2006/relationships/image" Target="../media/image29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07.wmf"/><Relationship Id="rId2" Type="http://schemas.openxmlformats.org/officeDocument/2006/relationships/image" Target="../media/image306.wmf"/><Relationship Id="rId1" Type="http://schemas.openxmlformats.org/officeDocument/2006/relationships/image" Target="../media/image30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5.wmf"/><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 Id="rId4" Type="http://schemas.openxmlformats.org/officeDocument/2006/relationships/image" Target="../media/image3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22.wmf"/><Relationship Id="rId1" Type="http://schemas.openxmlformats.org/officeDocument/2006/relationships/image" Target="../media/image32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27.wmf"/><Relationship Id="rId4" Type="http://schemas.openxmlformats.org/officeDocument/2006/relationships/image" Target="../media/image33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3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3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 Id="rId5" Type="http://schemas.openxmlformats.org/officeDocument/2006/relationships/image" Target="../media/image343.wmf"/><Relationship Id="rId4" Type="http://schemas.openxmlformats.org/officeDocument/2006/relationships/image" Target="../media/image342.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 Id="rId6" Type="http://schemas.openxmlformats.org/officeDocument/2006/relationships/image" Target="../media/image351.wmf"/><Relationship Id="rId5" Type="http://schemas.openxmlformats.org/officeDocument/2006/relationships/image" Target="../media/image350.wmf"/><Relationship Id="rId4" Type="http://schemas.openxmlformats.org/officeDocument/2006/relationships/image" Target="../media/image349.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5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dirty="0"/>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dirty="0"/>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6</a:t>
            </a:fld>
            <a:endParaRPr lang="en-US"/>
          </a:p>
        </p:txBody>
      </p:sp>
    </p:spTree>
    <p:extLst>
      <p:ext uri="{BB962C8B-B14F-4D97-AF65-F5344CB8AC3E}">
        <p14:creationId xmlns:p14="http://schemas.microsoft.com/office/powerpoint/2010/main" val="366278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20</a:t>
            </a:fld>
            <a:endParaRPr lang="en-US" dirty="0"/>
          </a:p>
        </p:txBody>
      </p:sp>
    </p:spTree>
    <p:extLst>
      <p:ext uri="{BB962C8B-B14F-4D97-AF65-F5344CB8AC3E}">
        <p14:creationId xmlns:p14="http://schemas.microsoft.com/office/powerpoint/2010/main" val="48139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100</a:t>
            </a:fld>
            <a:endParaRPr lang="en-US"/>
          </a:p>
        </p:txBody>
      </p:sp>
    </p:spTree>
    <p:extLst>
      <p:ext uri="{BB962C8B-B14F-4D97-AF65-F5344CB8AC3E}">
        <p14:creationId xmlns:p14="http://schemas.microsoft.com/office/powerpoint/2010/main" val="132838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303934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99016528"/>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050434022"/>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426231259"/>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7329017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507732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106437527"/>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9230122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14625974"/>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800518"/>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605606858"/>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42071552"/>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466581041"/>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264112001"/>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1392078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480682306"/>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397943698"/>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1720183525"/>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1320870045"/>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1436429476"/>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1654267024"/>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163255257"/>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oleObject" Target="../embeddings/oleObject8.bin"/><Relationship Id="rId3" Type="http://schemas.openxmlformats.org/officeDocument/2006/relationships/image" Target="../media/image37.jpg"/><Relationship Id="rId7" Type="http://schemas.openxmlformats.org/officeDocument/2006/relationships/image" Target="../media/image35.wmf"/><Relationship Id="rId12" Type="http://schemas.openxmlformats.org/officeDocument/2006/relationships/image" Target="../media/image42.jpg"/><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41.jpg"/><Relationship Id="rId5" Type="http://schemas.openxmlformats.org/officeDocument/2006/relationships/image" Target="../media/image34.wmf"/><Relationship Id="rId10" Type="http://schemas.openxmlformats.org/officeDocument/2006/relationships/image" Target="../media/image40.jpg"/><Relationship Id="rId4" Type="http://schemas.openxmlformats.org/officeDocument/2006/relationships/oleObject" Target="../embeddings/oleObject6.bin"/><Relationship Id="rId9" Type="http://schemas.openxmlformats.org/officeDocument/2006/relationships/image" Target="../media/image39.jpg"/><Relationship Id="rId14" Type="http://schemas.openxmlformats.org/officeDocument/2006/relationships/image" Target="../media/image36.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6.wmf"/><Relationship Id="rId3" Type="http://schemas.openxmlformats.org/officeDocument/2006/relationships/image" Target="../media/image47.jpg"/><Relationship Id="rId7" Type="http://schemas.openxmlformats.org/officeDocument/2006/relationships/image" Target="../media/image43.wmf"/><Relationship Id="rId12" Type="http://schemas.openxmlformats.org/officeDocument/2006/relationships/oleObject" Target="../embeddings/oleObject12.bin"/><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45.wmf"/><Relationship Id="rId5" Type="http://schemas.openxmlformats.org/officeDocument/2006/relationships/image" Target="../media/image49.jpg"/><Relationship Id="rId10" Type="http://schemas.openxmlformats.org/officeDocument/2006/relationships/oleObject" Target="../embeddings/oleObject11.bin"/><Relationship Id="rId4" Type="http://schemas.openxmlformats.org/officeDocument/2006/relationships/image" Target="../media/image48.jpg"/><Relationship Id="rId9" Type="http://schemas.openxmlformats.org/officeDocument/2006/relationships/image" Target="../media/image4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6.jpg"/><Relationship Id="rId7" Type="http://schemas.openxmlformats.org/officeDocument/2006/relationships/image" Target="../media/image53.wmf"/><Relationship Id="rId12" Type="http://schemas.openxmlformats.org/officeDocument/2006/relationships/image" Target="../media/image55.wmf"/><Relationship Id="rId2" Type="http://schemas.openxmlformats.org/officeDocument/2006/relationships/slideLayout" Target="../slideLayouts/slideLayout28.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6.bin"/><Relationship Id="rId5" Type="http://schemas.openxmlformats.org/officeDocument/2006/relationships/image" Target="../media/image52.wmf"/><Relationship Id="rId10" Type="http://schemas.openxmlformats.org/officeDocument/2006/relationships/image" Target="../media/image54.wmf"/><Relationship Id="rId4" Type="http://schemas.openxmlformats.org/officeDocument/2006/relationships/oleObject" Target="../embeddings/oleObject13.bin"/><Relationship Id="rId9"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6.jpg"/><Relationship Id="rId7" Type="http://schemas.openxmlformats.org/officeDocument/2006/relationships/oleObject" Target="../embeddings/oleObject18.bin"/><Relationship Id="rId12" Type="http://schemas.openxmlformats.org/officeDocument/2006/relationships/image" Target="../media/image61.wmf"/><Relationship Id="rId2" Type="http://schemas.openxmlformats.org/officeDocument/2006/relationships/slideLayout" Target="../slideLayouts/slideLayout28.xml"/><Relationship Id="rId1" Type="http://schemas.openxmlformats.org/officeDocument/2006/relationships/vmlDrawing" Target="../drawings/vmlDrawing6.vml"/><Relationship Id="rId6" Type="http://schemas.openxmlformats.org/officeDocument/2006/relationships/image" Target="../media/image58.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wmf"/><Relationship Id="rId4" Type="http://schemas.openxmlformats.org/officeDocument/2006/relationships/image" Target="../media/image57.jpg"/><Relationship Id="rId9"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57.jpg"/><Relationship Id="rId7" Type="http://schemas.openxmlformats.org/officeDocument/2006/relationships/image" Target="../media/image63.wmf"/><Relationship Id="rId2" Type="http://schemas.openxmlformats.org/officeDocument/2006/relationships/slideLayout" Target="../slideLayouts/slideLayout28.xml"/><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65.wmf"/><Relationship Id="rId5" Type="http://schemas.openxmlformats.org/officeDocument/2006/relationships/image" Target="../media/image62.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64.wmf"/></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29.bin"/><Relationship Id="rId3" Type="http://schemas.openxmlformats.org/officeDocument/2006/relationships/notesSlide" Target="../notesSlides/notesSlide2.xml"/><Relationship Id="rId7" Type="http://schemas.openxmlformats.org/officeDocument/2006/relationships/oleObject" Target="../embeddings/oleObject26.bin"/><Relationship Id="rId12" Type="http://schemas.openxmlformats.org/officeDocument/2006/relationships/image" Target="../media/image69.wmf"/><Relationship Id="rId2" Type="http://schemas.openxmlformats.org/officeDocument/2006/relationships/slideLayout" Target="../slideLayouts/slideLayout30.xml"/><Relationship Id="rId1" Type="http://schemas.openxmlformats.org/officeDocument/2006/relationships/vmlDrawing" Target="../drawings/vmlDrawing8.vml"/><Relationship Id="rId6" Type="http://schemas.openxmlformats.org/officeDocument/2006/relationships/image" Target="../media/image66.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68.wmf"/><Relationship Id="rId4" Type="http://schemas.openxmlformats.org/officeDocument/2006/relationships/image" Target="../media/image71.jpg"/><Relationship Id="rId9" Type="http://schemas.openxmlformats.org/officeDocument/2006/relationships/oleObject" Target="../embeddings/oleObject27.bin"/><Relationship Id="rId14" Type="http://schemas.openxmlformats.org/officeDocument/2006/relationships/image" Target="../media/image70.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4.bin"/><Relationship Id="rId3" Type="http://schemas.openxmlformats.org/officeDocument/2006/relationships/image" Target="../media/image77.jpg"/><Relationship Id="rId7" Type="http://schemas.openxmlformats.org/officeDocument/2006/relationships/image" Target="../media/image73.wmf"/><Relationship Id="rId12" Type="http://schemas.openxmlformats.org/officeDocument/2006/relationships/image" Target="../media/image69.wmf"/><Relationship Id="rId2" Type="http://schemas.openxmlformats.org/officeDocument/2006/relationships/slideLayout" Target="../slideLayouts/slideLayout28.xml"/><Relationship Id="rId16" Type="http://schemas.openxmlformats.org/officeDocument/2006/relationships/image" Target="../media/image76.wmf"/><Relationship Id="rId1" Type="http://schemas.openxmlformats.org/officeDocument/2006/relationships/vmlDrawing" Target="../drawings/vmlDrawing9.vml"/><Relationship Id="rId6" Type="http://schemas.openxmlformats.org/officeDocument/2006/relationships/oleObject" Target="../embeddings/oleObject31.bin"/><Relationship Id="rId11" Type="http://schemas.openxmlformats.org/officeDocument/2006/relationships/oleObject" Target="../embeddings/oleObject33.bin"/><Relationship Id="rId5" Type="http://schemas.openxmlformats.org/officeDocument/2006/relationships/image" Target="../media/image72.wmf"/><Relationship Id="rId15" Type="http://schemas.openxmlformats.org/officeDocument/2006/relationships/oleObject" Target="../embeddings/oleObject35.bin"/><Relationship Id="rId10" Type="http://schemas.openxmlformats.org/officeDocument/2006/relationships/image" Target="../media/image78.jpg"/><Relationship Id="rId4" Type="http://schemas.openxmlformats.org/officeDocument/2006/relationships/oleObject" Target="../embeddings/oleObject30.bin"/><Relationship Id="rId9" Type="http://schemas.openxmlformats.org/officeDocument/2006/relationships/image" Target="../media/image74.wmf"/><Relationship Id="rId14" Type="http://schemas.openxmlformats.org/officeDocument/2006/relationships/image" Target="../media/image75.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81.jpg"/><Relationship Id="rId7" Type="http://schemas.openxmlformats.org/officeDocument/2006/relationships/image" Target="../media/image79.wmf"/><Relationship Id="rId2" Type="http://schemas.openxmlformats.org/officeDocument/2006/relationships/slideLayout" Target="../slideLayouts/slideLayout27.xml"/><Relationship Id="rId1" Type="http://schemas.openxmlformats.org/officeDocument/2006/relationships/vmlDrawing" Target="../drawings/vmlDrawing10.vml"/><Relationship Id="rId6" Type="http://schemas.openxmlformats.org/officeDocument/2006/relationships/oleObject" Target="../embeddings/oleObject37.bin"/><Relationship Id="rId5" Type="http://schemas.openxmlformats.org/officeDocument/2006/relationships/image" Target="../media/image70.wmf"/><Relationship Id="rId4" Type="http://schemas.openxmlformats.org/officeDocument/2006/relationships/oleObject" Target="../embeddings/oleObject36.bin"/><Relationship Id="rId9" Type="http://schemas.openxmlformats.org/officeDocument/2006/relationships/image" Target="../media/image8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8.xml"/><Relationship Id="rId1" Type="http://schemas.openxmlformats.org/officeDocument/2006/relationships/vmlDrawing" Target="../drawings/vmlDrawing11.vml"/><Relationship Id="rId6" Type="http://schemas.openxmlformats.org/officeDocument/2006/relationships/image" Target="../media/image83.wmf"/><Relationship Id="rId5" Type="http://schemas.openxmlformats.org/officeDocument/2006/relationships/oleObject" Target="../embeddings/oleObject40.bin"/><Relationship Id="rId4" Type="http://schemas.openxmlformats.org/officeDocument/2006/relationships/image" Target="../media/image82.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88.png"/><Relationship Id="rId7" Type="http://schemas.openxmlformats.org/officeDocument/2006/relationships/image" Target="../media/image85.wmf"/><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oleObject" Target="../embeddings/oleObject42.bin"/><Relationship Id="rId11" Type="http://schemas.openxmlformats.org/officeDocument/2006/relationships/image" Target="../media/image87.wmf"/><Relationship Id="rId5" Type="http://schemas.openxmlformats.org/officeDocument/2006/relationships/image" Target="../media/image84.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86.wmf"/></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slideLayout" Target="../slideLayouts/slideLayout28.xml"/><Relationship Id="rId1" Type="http://schemas.openxmlformats.org/officeDocument/2006/relationships/vmlDrawing" Target="../drawings/vmlDrawing13.vml"/><Relationship Id="rId5" Type="http://schemas.openxmlformats.org/officeDocument/2006/relationships/image" Target="../media/image89.wmf"/><Relationship Id="rId4" Type="http://schemas.openxmlformats.org/officeDocument/2006/relationships/oleObject" Target="../embeddings/oleObject45.bin"/></Relationships>
</file>

<file path=ppt/slides/_rels/slide27.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95.wmf"/><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oleObject" Target="../embeddings/oleObject50.bin"/><Relationship Id="rId2" Type="http://schemas.openxmlformats.org/officeDocument/2006/relationships/slideLayout" Target="../slideLayouts/slideLayout29.xml"/><Relationship Id="rId16" Type="http://schemas.openxmlformats.org/officeDocument/2006/relationships/image" Target="../media/image96.wmf"/><Relationship Id="rId1" Type="http://schemas.openxmlformats.org/officeDocument/2006/relationships/vmlDrawing" Target="../drawings/vmlDrawing14.vml"/><Relationship Id="rId6" Type="http://schemas.openxmlformats.org/officeDocument/2006/relationships/image" Target="../media/image92.wmf"/><Relationship Id="rId11" Type="http://schemas.openxmlformats.org/officeDocument/2006/relationships/image" Target="../media/image94.wmf"/><Relationship Id="rId5" Type="http://schemas.openxmlformats.org/officeDocument/2006/relationships/oleObject" Target="../embeddings/oleObject47.bin"/><Relationship Id="rId15" Type="http://schemas.openxmlformats.org/officeDocument/2006/relationships/oleObject" Target="../embeddings/oleObject51.bin"/><Relationship Id="rId10" Type="http://schemas.openxmlformats.org/officeDocument/2006/relationships/oleObject" Target="../embeddings/oleObject49.bin"/><Relationship Id="rId4" Type="http://schemas.openxmlformats.org/officeDocument/2006/relationships/image" Target="../media/image91.wmf"/><Relationship Id="rId9" Type="http://schemas.openxmlformats.org/officeDocument/2006/relationships/image" Target="../media/image97.jpg"/><Relationship Id="rId14" Type="http://schemas.openxmlformats.org/officeDocument/2006/relationships/image" Target="../media/image98.jp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02.wmf"/><Relationship Id="rId3" Type="http://schemas.openxmlformats.org/officeDocument/2006/relationships/image" Target="../media/image97.jpg"/><Relationship Id="rId7" Type="http://schemas.openxmlformats.org/officeDocument/2006/relationships/image" Target="../media/image99.wmf"/><Relationship Id="rId12" Type="http://schemas.openxmlformats.org/officeDocument/2006/relationships/oleObject" Target="../embeddings/oleObject56.bin"/><Relationship Id="rId2" Type="http://schemas.openxmlformats.org/officeDocument/2006/relationships/slideLayout" Target="../slideLayouts/slideLayout28.xml"/><Relationship Id="rId1" Type="http://schemas.openxmlformats.org/officeDocument/2006/relationships/vmlDrawing" Target="../drawings/vmlDrawing15.vml"/><Relationship Id="rId6" Type="http://schemas.openxmlformats.org/officeDocument/2006/relationships/oleObject" Target="../embeddings/oleObject53.bin"/><Relationship Id="rId11" Type="http://schemas.openxmlformats.org/officeDocument/2006/relationships/image" Target="../media/image101.wmf"/><Relationship Id="rId5" Type="http://schemas.openxmlformats.org/officeDocument/2006/relationships/image" Target="../media/image95.wmf"/><Relationship Id="rId15" Type="http://schemas.openxmlformats.org/officeDocument/2006/relationships/image" Target="../media/image103.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00.wmf"/><Relationship Id="rId14" Type="http://schemas.openxmlformats.org/officeDocument/2006/relationships/oleObject" Target="../embeddings/oleObject57.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6.wmf"/><Relationship Id="rId3" Type="http://schemas.openxmlformats.org/officeDocument/2006/relationships/image" Target="../media/image97.jpg"/><Relationship Id="rId7" Type="http://schemas.openxmlformats.org/officeDocument/2006/relationships/image" Target="../media/image104.wmf"/><Relationship Id="rId12" Type="http://schemas.openxmlformats.org/officeDocument/2006/relationships/oleObject" Target="../embeddings/oleObject62.bin"/><Relationship Id="rId17" Type="http://schemas.openxmlformats.org/officeDocument/2006/relationships/image" Target="../media/image108.wmf"/><Relationship Id="rId2" Type="http://schemas.openxmlformats.org/officeDocument/2006/relationships/slideLayout" Target="../slideLayouts/slideLayout28.xml"/><Relationship Id="rId16" Type="http://schemas.openxmlformats.org/officeDocument/2006/relationships/oleObject" Target="../embeddings/oleObject64.bin"/><Relationship Id="rId1" Type="http://schemas.openxmlformats.org/officeDocument/2006/relationships/vmlDrawing" Target="../drawings/vmlDrawing16.vml"/><Relationship Id="rId6" Type="http://schemas.openxmlformats.org/officeDocument/2006/relationships/oleObject" Target="../embeddings/oleObject59.bin"/><Relationship Id="rId11" Type="http://schemas.openxmlformats.org/officeDocument/2006/relationships/image" Target="../media/image91.wmf"/><Relationship Id="rId5" Type="http://schemas.openxmlformats.org/officeDocument/2006/relationships/image" Target="../media/image103.wmf"/><Relationship Id="rId15" Type="http://schemas.openxmlformats.org/officeDocument/2006/relationships/image" Target="../media/image107.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105.wmf"/><Relationship Id="rId14" Type="http://schemas.openxmlformats.org/officeDocument/2006/relationships/oleObject" Target="../embeddings/oleObject63.bin"/></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slideLayout" Target="../slideLayouts/slideLayout28.xml"/><Relationship Id="rId1" Type="http://schemas.openxmlformats.org/officeDocument/2006/relationships/vmlDrawing" Target="../drawings/vmlDrawing17.vml"/><Relationship Id="rId5" Type="http://schemas.openxmlformats.org/officeDocument/2006/relationships/image" Target="../media/image109.wmf"/><Relationship Id="rId4" Type="http://schemas.openxmlformats.org/officeDocument/2006/relationships/oleObject" Target="../embeddings/oleObject65.bin"/></Relationships>
</file>

<file path=ppt/slides/_rels/slide32.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8.xml"/><Relationship Id="rId1" Type="http://schemas.openxmlformats.org/officeDocument/2006/relationships/vmlDrawing" Target="../drawings/vmlDrawing18.vml"/><Relationship Id="rId6" Type="http://schemas.openxmlformats.org/officeDocument/2006/relationships/image" Target="../media/image112.wmf"/><Relationship Id="rId5" Type="http://schemas.openxmlformats.org/officeDocument/2006/relationships/oleObject" Target="../embeddings/oleObject67.bin"/><Relationship Id="rId4" Type="http://schemas.openxmlformats.org/officeDocument/2006/relationships/image" Target="../media/image111.wmf"/></Relationships>
</file>

<file path=ppt/slides/_rels/slide3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20.wmf"/><Relationship Id="rId3" Type="http://schemas.openxmlformats.org/officeDocument/2006/relationships/image" Target="../media/image122.jpg"/><Relationship Id="rId7" Type="http://schemas.openxmlformats.org/officeDocument/2006/relationships/image" Target="../media/image117.wmf"/><Relationship Id="rId12" Type="http://schemas.openxmlformats.org/officeDocument/2006/relationships/oleObject" Target="../embeddings/oleObject73.bin"/><Relationship Id="rId2" Type="http://schemas.openxmlformats.org/officeDocument/2006/relationships/slideLayout" Target="../slideLayouts/slideLayout28.xml"/><Relationship Id="rId1" Type="http://schemas.openxmlformats.org/officeDocument/2006/relationships/vmlDrawing" Target="../drawings/vmlDrawing19.vml"/><Relationship Id="rId6" Type="http://schemas.openxmlformats.org/officeDocument/2006/relationships/oleObject" Target="../embeddings/oleObject70.bin"/><Relationship Id="rId11" Type="http://schemas.openxmlformats.org/officeDocument/2006/relationships/image" Target="../media/image119.wmf"/><Relationship Id="rId5" Type="http://schemas.openxmlformats.org/officeDocument/2006/relationships/image" Target="../media/image116.wmf"/><Relationship Id="rId15" Type="http://schemas.openxmlformats.org/officeDocument/2006/relationships/image" Target="../media/image121.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118.wmf"/><Relationship Id="rId14" Type="http://schemas.openxmlformats.org/officeDocument/2006/relationships/oleObject" Target="../embeddings/oleObject74.bin"/></Relationships>
</file>

<file path=ppt/slides/_rels/slide3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3.jpg"/><Relationship Id="rId7" Type="http://schemas.openxmlformats.org/officeDocument/2006/relationships/oleObject" Target="../embeddings/oleObject76.bin"/><Relationship Id="rId2" Type="http://schemas.openxmlformats.org/officeDocument/2006/relationships/slideLayout" Target="../slideLayouts/slideLayout28.xml"/><Relationship Id="rId1" Type="http://schemas.openxmlformats.org/officeDocument/2006/relationships/vmlDrawing" Target="../drawings/vmlDrawing20.vml"/><Relationship Id="rId6" Type="http://schemas.openxmlformats.org/officeDocument/2006/relationships/image" Target="../media/image126.jpg"/><Relationship Id="rId5" Type="http://schemas.openxmlformats.org/officeDocument/2006/relationships/image" Target="../media/image124.wmf"/><Relationship Id="rId4" Type="http://schemas.openxmlformats.org/officeDocument/2006/relationships/oleObject" Target="../embeddings/oleObject75.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31.wmf"/><Relationship Id="rId3" Type="http://schemas.openxmlformats.org/officeDocument/2006/relationships/image" Target="../media/image133.jpg"/><Relationship Id="rId7" Type="http://schemas.openxmlformats.org/officeDocument/2006/relationships/image" Target="../media/image128.wmf"/><Relationship Id="rId12" Type="http://schemas.openxmlformats.org/officeDocument/2006/relationships/oleObject" Target="../embeddings/oleObject81.bin"/><Relationship Id="rId2" Type="http://schemas.openxmlformats.org/officeDocument/2006/relationships/slideLayout" Target="../slideLayouts/slideLayout28.xml"/><Relationship Id="rId1" Type="http://schemas.openxmlformats.org/officeDocument/2006/relationships/vmlDrawing" Target="../drawings/vmlDrawing21.vml"/><Relationship Id="rId6" Type="http://schemas.openxmlformats.org/officeDocument/2006/relationships/oleObject" Target="../embeddings/oleObject78.bin"/><Relationship Id="rId11" Type="http://schemas.openxmlformats.org/officeDocument/2006/relationships/image" Target="../media/image130.wmf"/><Relationship Id="rId5" Type="http://schemas.openxmlformats.org/officeDocument/2006/relationships/image" Target="../media/image127.wmf"/><Relationship Id="rId15" Type="http://schemas.openxmlformats.org/officeDocument/2006/relationships/image" Target="../media/image132.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129.wmf"/><Relationship Id="rId14" Type="http://schemas.openxmlformats.org/officeDocument/2006/relationships/oleObject" Target="../embeddings/oleObject82.bin"/></Relationships>
</file>

<file path=ppt/slides/_rels/slide3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7.jpg"/><Relationship Id="rId7" Type="http://schemas.openxmlformats.org/officeDocument/2006/relationships/oleObject" Target="../embeddings/oleObject84.bin"/><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138.jpg"/><Relationship Id="rId5" Type="http://schemas.openxmlformats.org/officeDocument/2006/relationships/image" Target="../media/image134.wmf"/><Relationship Id="rId10" Type="http://schemas.openxmlformats.org/officeDocument/2006/relationships/image" Target="../media/image136.wmf"/><Relationship Id="rId4" Type="http://schemas.openxmlformats.org/officeDocument/2006/relationships/oleObject" Target="../embeddings/oleObject83.bin"/><Relationship Id="rId9" Type="http://schemas.openxmlformats.org/officeDocument/2006/relationships/oleObject" Target="../embeddings/oleObject85.bin"/></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47.xml"/><Relationship Id="rId18" Type="http://schemas.openxmlformats.org/officeDocument/2006/relationships/slide" Target="slide64.xml"/><Relationship Id="rId3" Type="http://schemas.openxmlformats.org/officeDocument/2006/relationships/slide" Target="slide8.xml"/><Relationship Id="rId21" Type="http://schemas.openxmlformats.org/officeDocument/2006/relationships/slide" Target="slide78.xml"/><Relationship Id="rId7" Type="http://schemas.openxmlformats.org/officeDocument/2006/relationships/slide" Target="slide31.xml"/><Relationship Id="rId12" Type="http://schemas.openxmlformats.org/officeDocument/2006/relationships/slide" Target="slide40.xml"/><Relationship Id="rId17" Type="http://schemas.openxmlformats.org/officeDocument/2006/relationships/slide" Target="slide56.xml"/><Relationship Id="rId2" Type="http://schemas.openxmlformats.org/officeDocument/2006/relationships/slide" Target="slide5.xml"/><Relationship Id="rId16" Type="http://schemas.openxmlformats.org/officeDocument/2006/relationships/slide" Target="slide54.xml"/><Relationship Id="rId20" Type="http://schemas.openxmlformats.org/officeDocument/2006/relationships/slide" Target="slide73.xml"/><Relationship Id="rId1" Type="http://schemas.openxmlformats.org/officeDocument/2006/relationships/slideLayout" Target="../slideLayouts/slideLayout34.xml"/><Relationship Id="rId6" Type="http://schemas.openxmlformats.org/officeDocument/2006/relationships/slide" Target="slide20.xml"/><Relationship Id="rId11" Type="http://schemas.openxmlformats.org/officeDocument/2006/relationships/slide" Target="slide39.xml"/><Relationship Id="rId5" Type="http://schemas.openxmlformats.org/officeDocument/2006/relationships/slide" Target="slide16.xml"/><Relationship Id="rId15" Type="http://schemas.openxmlformats.org/officeDocument/2006/relationships/slide" Target="slide57.xml"/><Relationship Id="rId23" Type="http://schemas.openxmlformats.org/officeDocument/2006/relationships/slide" Target="slide92.xml"/><Relationship Id="rId10" Type="http://schemas.openxmlformats.org/officeDocument/2006/relationships/slide" Target="slide35.xml"/><Relationship Id="rId19" Type="http://schemas.openxmlformats.org/officeDocument/2006/relationships/slide" Target="slide66.xml"/><Relationship Id="rId4" Type="http://schemas.openxmlformats.org/officeDocument/2006/relationships/slide" Target="slide14.xml"/><Relationship Id="rId9" Type="http://schemas.openxmlformats.org/officeDocument/2006/relationships/slide" Target="slide33.xml"/><Relationship Id="rId14" Type="http://schemas.openxmlformats.org/officeDocument/2006/relationships/slide" Target="slide50.xml"/><Relationship Id="rId22" Type="http://schemas.openxmlformats.org/officeDocument/2006/relationships/slide" Target="slide86.xml"/></Relationships>
</file>

<file path=ppt/slides/_rels/slide4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28.xml"/><Relationship Id="rId4" Type="http://schemas.openxmlformats.org/officeDocument/2006/relationships/image" Target="../media/image142.png"/></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4.jpeg"/><Relationship Id="rId7" Type="http://schemas.openxmlformats.org/officeDocument/2006/relationships/image" Target="../media/image146.png"/><Relationship Id="rId2" Type="http://schemas.openxmlformats.org/officeDocument/2006/relationships/slideLayout" Target="../slideLayouts/slideLayout28.xml"/><Relationship Id="rId1" Type="http://schemas.openxmlformats.org/officeDocument/2006/relationships/vmlDrawing" Target="../drawings/vmlDrawing23.vml"/><Relationship Id="rId6" Type="http://schemas.openxmlformats.org/officeDocument/2006/relationships/image" Target="../media/image143.wmf"/><Relationship Id="rId5" Type="http://schemas.openxmlformats.org/officeDocument/2006/relationships/oleObject" Target="../embeddings/oleObject86.bin"/><Relationship Id="rId4" Type="http://schemas.openxmlformats.org/officeDocument/2006/relationships/image" Target="../media/image145.jpeg"/></Relationships>
</file>

<file path=ppt/slides/_rels/slide4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jpeg"/><Relationship Id="rId7" Type="http://schemas.openxmlformats.org/officeDocument/2006/relationships/image" Target="../media/image149.wmf"/><Relationship Id="rId2" Type="http://schemas.openxmlformats.org/officeDocument/2006/relationships/slideLayout" Target="../slideLayouts/slideLayout28.xml"/><Relationship Id="rId1" Type="http://schemas.openxmlformats.org/officeDocument/2006/relationships/vmlDrawing" Target="../drawings/vmlDrawing24.vml"/><Relationship Id="rId6" Type="http://schemas.openxmlformats.org/officeDocument/2006/relationships/oleObject" Target="../embeddings/oleObject88.bin"/><Relationship Id="rId5" Type="http://schemas.openxmlformats.org/officeDocument/2006/relationships/image" Target="../media/image148.wmf"/><Relationship Id="rId4" Type="http://schemas.openxmlformats.org/officeDocument/2006/relationships/oleObject" Target="../embeddings/oleObject87.bin"/><Relationship Id="rId9" Type="http://schemas.openxmlformats.org/officeDocument/2006/relationships/image" Target="../media/image151.png"/></Relationships>
</file>

<file path=ppt/slides/_rels/slide4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56.jpg"/><Relationship Id="rId7" Type="http://schemas.openxmlformats.org/officeDocument/2006/relationships/image" Target="../media/image154.wmf"/><Relationship Id="rId2" Type="http://schemas.openxmlformats.org/officeDocument/2006/relationships/slideLayout" Target="../slideLayouts/slideLayout29.xml"/><Relationship Id="rId1" Type="http://schemas.openxmlformats.org/officeDocument/2006/relationships/vmlDrawing" Target="../drawings/vmlDrawing25.vml"/><Relationship Id="rId6" Type="http://schemas.openxmlformats.org/officeDocument/2006/relationships/oleObject" Target="../embeddings/oleObject90.bin"/><Relationship Id="rId5" Type="http://schemas.openxmlformats.org/officeDocument/2006/relationships/image" Target="../media/image153.wmf"/><Relationship Id="rId4" Type="http://schemas.openxmlformats.org/officeDocument/2006/relationships/oleObject" Target="../embeddings/oleObject89.bin"/><Relationship Id="rId9" Type="http://schemas.openxmlformats.org/officeDocument/2006/relationships/image" Target="../media/image155.wmf"/></Relationships>
</file>

<file path=ppt/slides/_rels/slide46.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28.xml"/><Relationship Id="rId4" Type="http://schemas.openxmlformats.org/officeDocument/2006/relationships/image" Target="../media/image162.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8.xml"/><Relationship Id="rId5" Type="http://schemas.openxmlformats.org/officeDocument/2006/relationships/image" Target="../media/image18.jpg"/><Relationship Id="rId4"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image" Target="../media/image165.jpg"/><Relationship Id="rId2" Type="http://schemas.openxmlformats.org/officeDocument/2006/relationships/slideLayout" Target="../slideLayouts/slideLayout28.xml"/><Relationship Id="rId1" Type="http://schemas.openxmlformats.org/officeDocument/2006/relationships/vmlDrawing" Target="../drawings/vmlDrawing26.vml"/><Relationship Id="rId6" Type="http://schemas.openxmlformats.org/officeDocument/2006/relationships/image" Target="../media/image164.wmf"/><Relationship Id="rId5" Type="http://schemas.openxmlformats.org/officeDocument/2006/relationships/oleObject" Target="../embeddings/oleObject93.bin"/><Relationship Id="rId4" Type="http://schemas.openxmlformats.org/officeDocument/2006/relationships/image" Target="../media/image163.wmf"/></Relationships>
</file>

<file path=ppt/slides/_rels/slide52.xml.rels><?xml version="1.0" encoding="UTF-8" standalone="yes"?>
<Relationships xmlns="http://schemas.openxmlformats.org/package/2006/relationships"><Relationship Id="rId8" Type="http://schemas.openxmlformats.org/officeDocument/2006/relationships/image" Target="../media/image169.jpg"/><Relationship Id="rId3" Type="http://schemas.openxmlformats.org/officeDocument/2006/relationships/oleObject" Target="../embeddings/oleObject94.bin"/><Relationship Id="rId7" Type="http://schemas.openxmlformats.org/officeDocument/2006/relationships/image" Target="../media/image167.wmf"/><Relationship Id="rId2" Type="http://schemas.openxmlformats.org/officeDocument/2006/relationships/slideLayout" Target="../slideLayouts/slideLayout28.xml"/><Relationship Id="rId1" Type="http://schemas.openxmlformats.org/officeDocument/2006/relationships/vmlDrawing" Target="../drawings/vmlDrawing27.vml"/><Relationship Id="rId6" Type="http://schemas.openxmlformats.org/officeDocument/2006/relationships/oleObject" Target="../embeddings/oleObject95.bin"/><Relationship Id="rId5" Type="http://schemas.openxmlformats.org/officeDocument/2006/relationships/image" Target="../media/image168.jpg"/><Relationship Id="rId4" Type="http://schemas.openxmlformats.org/officeDocument/2006/relationships/image" Target="../media/image166.wmf"/></Relationships>
</file>

<file path=ppt/slides/_rels/slide53.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28.xml"/><Relationship Id="rId1" Type="http://schemas.openxmlformats.org/officeDocument/2006/relationships/vmlDrawing" Target="../drawings/vmlDrawing28.vml"/><Relationship Id="rId6" Type="http://schemas.openxmlformats.org/officeDocument/2006/relationships/image" Target="../media/image171.wmf"/><Relationship Id="rId5" Type="http://schemas.openxmlformats.org/officeDocument/2006/relationships/oleObject" Target="../embeddings/oleObject97.bin"/><Relationship Id="rId10" Type="http://schemas.openxmlformats.org/officeDocument/2006/relationships/image" Target="../media/image174.jpg"/><Relationship Id="rId4" Type="http://schemas.openxmlformats.org/officeDocument/2006/relationships/image" Target="../media/image170.wmf"/><Relationship Id="rId9" Type="http://schemas.openxmlformats.org/officeDocument/2006/relationships/image" Target="../media/image173.jpg"/></Relationships>
</file>

<file path=ppt/slides/_rels/slide54.xml.rels><?xml version="1.0" encoding="UTF-8" standalone="yes"?>
<Relationships xmlns="http://schemas.openxmlformats.org/package/2006/relationships"><Relationship Id="rId8" Type="http://schemas.openxmlformats.org/officeDocument/2006/relationships/image" Target="../media/image179.jpg"/><Relationship Id="rId3" Type="http://schemas.openxmlformats.org/officeDocument/2006/relationships/image" Target="../media/image178.jpg"/><Relationship Id="rId7" Type="http://schemas.openxmlformats.org/officeDocument/2006/relationships/image" Target="../media/image176.wmf"/><Relationship Id="rId2" Type="http://schemas.openxmlformats.org/officeDocument/2006/relationships/slideLayout" Target="../slideLayouts/slideLayout28.xml"/><Relationship Id="rId1" Type="http://schemas.openxmlformats.org/officeDocument/2006/relationships/vmlDrawing" Target="../drawings/vmlDrawing29.vml"/><Relationship Id="rId6" Type="http://schemas.openxmlformats.org/officeDocument/2006/relationships/oleObject" Target="../embeddings/oleObject100.bin"/><Relationship Id="rId5" Type="http://schemas.openxmlformats.org/officeDocument/2006/relationships/image" Target="../media/image175.wmf"/><Relationship Id="rId10" Type="http://schemas.openxmlformats.org/officeDocument/2006/relationships/image" Target="../media/image177.wmf"/><Relationship Id="rId4" Type="http://schemas.openxmlformats.org/officeDocument/2006/relationships/oleObject" Target="../embeddings/oleObject99.bin"/><Relationship Id="rId9" Type="http://schemas.openxmlformats.org/officeDocument/2006/relationships/oleObject" Target="../embeddings/oleObject101.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83.jpg"/><Relationship Id="rId7" Type="http://schemas.openxmlformats.org/officeDocument/2006/relationships/image" Target="../media/image181.wmf"/><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oleObject" Target="../embeddings/oleObject103.bin"/><Relationship Id="rId5" Type="http://schemas.openxmlformats.org/officeDocument/2006/relationships/image" Target="../media/image180.wmf"/><Relationship Id="rId10" Type="http://schemas.openxmlformats.org/officeDocument/2006/relationships/image" Target="../media/image184.jpg"/><Relationship Id="rId4" Type="http://schemas.openxmlformats.org/officeDocument/2006/relationships/oleObject" Target="../embeddings/oleObject102.bin"/><Relationship Id="rId9" Type="http://schemas.openxmlformats.org/officeDocument/2006/relationships/image" Target="../media/image182.wmf"/></Relationships>
</file>

<file path=ppt/slides/_rels/slide56.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Layout" Target="../slideLayouts/slideLayout29.xml"/><Relationship Id="rId1" Type="http://schemas.openxmlformats.org/officeDocument/2006/relationships/vmlDrawing" Target="../drawings/vmlDrawing31.vml"/><Relationship Id="rId5" Type="http://schemas.openxmlformats.org/officeDocument/2006/relationships/image" Target="../media/image185.wmf"/><Relationship Id="rId4" Type="http://schemas.openxmlformats.org/officeDocument/2006/relationships/oleObject" Target="../embeddings/oleObject105.bin"/></Relationships>
</file>

<file path=ppt/slides/_rels/slide57.xml.rels><?xml version="1.0" encoding="UTF-8" standalone="yes"?>
<Relationships xmlns="http://schemas.openxmlformats.org/package/2006/relationships"><Relationship Id="rId8" Type="http://schemas.openxmlformats.org/officeDocument/2006/relationships/image" Target="../media/image188.wmf"/><Relationship Id="rId13" Type="http://schemas.openxmlformats.org/officeDocument/2006/relationships/image" Target="../media/image195.jpg"/><Relationship Id="rId3" Type="http://schemas.openxmlformats.org/officeDocument/2006/relationships/image" Target="../media/image193.jpg"/><Relationship Id="rId7" Type="http://schemas.openxmlformats.org/officeDocument/2006/relationships/oleObject" Target="../embeddings/oleObject107.bin"/><Relationship Id="rId12" Type="http://schemas.openxmlformats.org/officeDocument/2006/relationships/image" Target="../media/image190.wmf"/><Relationship Id="rId17" Type="http://schemas.openxmlformats.org/officeDocument/2006/relationships/image" Target="../media/image192.wmf"/><Relationship Id="rId2" Type="http://schemas.openxmlformats.org/officeDocument/2006/relationships/slideLayout" Target="../slideLayouts/slideLayout28.xml"/><Relationship Id="rId16" Type="http://schemas.openxmlformats.org/officeDocument/2006/relationships/oleObject" Target="../embeddings/oleObject111.bin"/><Relationship Id="rId1" Type="http://schemas.openxmlformats.org/officeDocument/2006/relationships/vmlDrawing" Target="../drawings/vmlDrawing32.vml"/><Relationship Id="rId6" Type="http://schemas.openxmlformats.org/officeDocument/2006/relationships/image" Target="../media/image187.w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image" Target="../media/image191.wmf"/><Relationship Id="rId10" Type="http://schemas.openxmlformats.org/officeDocument/2006/relationships/image" Target="../media/image189.wmf"/><Relationship Id="rId4" Type="http://schemas.openxmlformats.org/officeDocument/2006/relationships/image" Target="../media/image194.jpg"/><Relationship Id="rId9" Type="http://schemas.openxmlformats.org/officeDocument/2006/relationships/oleObject" Target="../embeddings/oleObject108.bin"/><Relationship Id="rId14" Type="http://schemas.openxmlformats.org/officeDocument/2006/relationships/oleObject" Target="../embeddings/oleObject110.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200.wmf"/><Relationship Id="rId18" Type="http://schemas.openxmlformats.org/officeDocument/2006/relationships/oleObject" Target="../embeddings/oleObject119.bin"/><Relationship Id="rId3" Type="http://schemas.openxmlformats.org/officeDocument/2006/relationships/image" Target="../media/image204.jpg"/><Relationship Id="rId7" Type="http://schemas.openxmlformats.org/officeDocument/2006/relationships/image" Target="../media/image197.wmf"/><Relationship Id="rId12" Type="http://schemas.openxmlformats.org/officeDocument/2006/relationships/oleObject" Target="../embeddings/oleObject116.bin"/><Relationship Id="rId17" Type="http://schemas.openxmlformats.org/officeDocument/2006/relationships/image" Target="../media/image202.wmf"/><Relationship Id="rId2" Type="http://schemas.openxmlformats.org/officeDocument/2006/relationships/slideLayout" Target="../slideLayouts/slideLayout30.xml"/><Relationship Id="rId16" Type="http://schemas.openxmlformats.org/officeDocument/2006/relationships/oleObject" Target="../embeddings/oleObject118.bin"/><Relationship Id="rId1" Type="http://schemas.openxmlformats.org/officeDocument/2006/relationships/vmlDrawing" Target="../drawings/vmlDrawing33.vml"/><Relationship Id="rId6" Type="http://schemas.openxmlformats.org/officeDocument/2006/relationships/oleObject" Target="../embeddings/oleObject113.bin"/><Relationship Id="rId11" Type="http://schemas.openxmlformats.org/officeDocument/2006/relationships/image" Target="../media/image199.wmf"/><Relationship Id="rId5" Type="http://schemas.openxmlformats.org/officeDocument/2006/relationships/image" Target="../media/image196.wmf"/><Relationship Id="rId15" Type="http://schemas.openxmlformats.org/officeDocument/2006/relationships/image" Target="../media/image201.wmf"/><Relationship Id="rId10" Type="http://schemas.openxmlformats.org/officeDocument/2006/relationships/oleObject" Target="../embeddings/oleObject115.bin"/><Relationship Id="rId19" Type="http://schemas.openxmlformats.org/officeDocument/2006/relationships/image" Target="../media/image203.wmf"/><Relationship Id="rId4" Type="http://schemas.openxmlformats.org/officeDocument/2006/relationships/oleObject" Target="../embeddings/oleObject112.bin"/><Relationship Id="rId9" Type="http://schemas.openxmlformats.org/officeDocument/2006/relationships/image" Target="../media/image198.wmf"/><Relationship Id="rId14" Type="http://schemas.openxmlformats.org/officeDocument/2006/relationships/oleObject" Target="../embeddings/oleObject117.bin"/></Relationships>
</file>

<file path=ppt/slides/_rels/slide59.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2.bin"/><Relationship Id="rId13" Type="http://schemas.openxmlformats.org/officeDocument/2006/relationships/image" Target="../media/image212.wmf"/><Relationship Id="rId3" Type="http://schemas.openxmlformats.org/officeDocument/2006/relationships/image" Target="../media/image207.jpeg"/><Relationship Id="rId7" Type="http://schemas.openxmlformats.org/officeDocument/2006/relationships/image" Target="../media/image209.wmf"/><Relationship Id="rId12" Type="http://schemas.openxmlformats.org/officeDocument/2006/relationships/oleObject" Target="../embeddings/oleObject124.bin"/><Relationship Id="rId17" Type="http://schemas.openxmlformats.org/officeDocument/2006/relationships/image" Target="../media/image214.wmf"/><Relationship Id="rId2" Type="http://schemas.openxmlformats.org/officeDocument/2006/relationships/slideLayout" Target="../slideLayouts/slideLayout28.xml"/><Relationship Id="rId16" Type="http://schemas.openxmlformats.org/officeDocument/2006/relationships/oleObject" Target="../embeddings/oleObject126.bin"/><Relationship Id="rId1" Type="http://schemas.openxmlformats.org/officeDocument/2006/relationships/vmlDrawing" Target="../drawings/vmlDrawing34.vml"/><Relationship Id="rId6" Type="http://schemas.openxmlformats.org/officeDocument/2006/relationships/oleObject" Target="../embeddings/oleObject121.bin"/><Relationship Id="rId11" Type="http://schemas.openxmlformats.org/officeDocument/2006/relationships/image" Target="../media/image211.wmf"/><Relationship Id="rId5" Type="http://schemas.openxmlformats.org/officeDocument/2006/relationships/image" Target="../media/image208.wmf"/><Relationship Id="rId15" Type="http://schemas.openxmlformats.org/officeDocument/2006/relationships/image" Target="../media/image213.wmf"/><Relationship Id="rId10" Type="http://schemas.openxmlformats.org/officeDocument/2006/relationships/oleObject" Target="../embeddings/oleObject123.bin"/><Relationship Id="rId4" Type="http://schemas.openxmlformats.org/officeDocument/2006/relationships/oleObject" Target="../embeddings/oleObject120.bin"/><Relationship Id="rId9" Type="http://schemas.openxmlformats.org/officeDocument/2006/relationships/image" Target="../media/image210.wmf"/><Relationship Id="rId14" Type="http://schemas.openxmlformats.org/officeDocument/2006/relationships/oleObject" Target="../embeddings/oleObject125.bin"/></Relationships>
</file>

<file path=ppt/slides/_rels/slide64.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220.wmf"/><Relationship Id="rId18" Type="http://schemas.openxmlformats.org/officeDocument/2006/relationships/oleObject" Target="../embeddings/oleObject134.bin"/><Relationship Id="rId3" Type="http://schemas.openxmlformats.org/officeDocument/2006/relationships/image" Target="../media/image224.jpg"/><Relationship Id="rId7" Type="http://schemas.openxmlformats.org/officeDocument/2006/relationships/image" Target="../media/image217.wmf"/><Relationship Id="rId12" Type="http://schemas.openxmlformats.org/officeDocument/2006/relationships/oleObject" Target="../embeddings/oleObject131.bin"/><Relationship Id="rId17" Type="http://schemas.openxmlformats.org/officeDocument/2006/relationships/image" Target="../media/image222.wmf"/><Relationship Id="rId2" Type="http://schemas.openxmlformats.org/officeDocument/2006/relationships/slideLayout" Target="../slideLayouts/slideLayout29.xml"/><Relationship Id="rId16" Type="http://schemas.openxmlformats.org/officeDocument/2006/relationships/oleObject" Target="../embeddings/oleObject133.bin"/><Relationship Id="rId1" Type="http://schemas.openxmlformats.org/officeDocument/2006/relationships/vmlDrawing" Target="../drawings/vmlDrawing35.vml"/><Relationship Id="rId6" Type="http://schemas.openxmlformats.org/officeDocument/2006/relationships/oleObject" Target="../embeddings/oleObject128.bin"/><Relationship Id="rId11" Type="http://schemas.openxmlformats.org/officeDocument/2006/relationships/image" Target="../media/image219.wmf"/><Relationship Id="rId5" Type="http://schemas.openxmlformats.org/officeDocument/2006/relationships/image" Target="../media/image216.wmf"/><Relationship Id="rId15" Type="http://schemas.openxmlformats.org/officeDocument/2006/relationships/image" Target="../media/image221.wmf"/><Relationship Id="rId10" Type="http://schemas.openxmlformats.org/officeDocument/2006/relationships/oleObject" Target="../embeddings/oleObject130.bin"/><Relationship Id="rId19" Type="http://schemas.openxmlformats.org/officeDocument/2006/relationships/image" Target="../media/image223.wmf"/><Relationship Id="rId4" Type="http://schemas.openxmlformats.org/officeDocument/2006/relationships/oleObject" Target="../embeddings/oleObject127.bin"/><Relationship Id="rId9" Type="http://schemas.openxmlformats.org/officeDocument/2006/relationships/image" Target="../media/image218.wmf"/><Relationship Id="rId14" Type="http://schemas.openxmlformats.org/officeDocument/2006/relationships/oleObject" Target="../embeddings/oleObject132.bin"/></Relationships>
</file>

<file path=ppt/slides/_rels/slide66.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slideLayout" Target="../slideLayouts/slideLayout30.xml"/><Relationship Id="rId1" Type="http://schemas.openxmlformats.org/officeDocument/2006/relationships/vmlDrawing" Target="../drawings/vmlDrawing36.vml"/><Relationship Id="rId5" Type="http://schemas.openxmlformats.org/officeDocument/2006/relationships/image" Target="../media/image225.wmf"/><Relationship Id="rId4" Type="http://schemas.openxmlformats.org/officeDocument/2006/relationships/oleObject" Target="../embeddings/oleObject135.bin"/></Relationships>
</file>

<file path=ppt/slides/_rels/slide67.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140.bin"/><Relationship Id="rId3" Type="http://schemas.openxmlformats.org/officeDocument/2006/relationships/image" Target="../media/image226.jpg"/><Relationship Id="rId7" Type="http://schemas.openxmlformats.org/officeDocument/2006/relationships/oleObject" Target="../embeddings/oleObject137.bin"/><Relationship Id="rId12" Type="http://schemas.openxmlformats.org/officeDocument/2006/relationships/image" Target="../media/image230.wmf"/><Relationship Id="rId2" Type="http://schemas.openxmlformats.org/officeDocument/2006/relationships/slideLayout" Target="../slideLayouts/slideLayout29.xml"/><Relationship Id="rId1" Type="http://schemas.openxmlformats.org/officeDocument/2006/relationships/vmlDrawing" Target="../drawings/vmlDrawing37.vml"/><Relationship Id="rId6" Type="http://schemas.openxmlformats.org/officeDocument/2006/relationships/image" Target="../media/image227.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229.wmf"/><Relationship Id="rId4" Type="http://schemas.openxmlformats.org/officeDocument/2006/relationships/image" Target="../media/image232.jpg"/><Relationship Id="rId9" Type="http://schemas.openxmlformats.org/officeDocument/2006/relationships/oleObject" Target="../embeddings/oleObject138.bin"/><Relationship Id="rId14" Type="http://schemas.openxmlformats.org/officeDocument/2006/relationships/image" Target="../media/image231.wmf"/></Relationships>
</file>

<file path=ppt/slides/_rels/slide68.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image" Target="../media/image226.jpg"/><Relationship Id="rId7" Type="http://schemas.openxmlformats.org/officeDocument/2006/relationships/oleObject" Target="../embeddings/oleObject142.bin"/><Relationship Id="rId2" Type="http://schemas.openxmlformats.org/officeDocument/2006/relationships/slideLayout" Target="../slideLayouts/slideLayout28.xml"/><Relationship Id="rId1" Type="http://schemas.openxmlformats.org/officeDocument/2006/relationships/vmlDrawing" Target="../drawings/vmlDrawing38.vml"/><Relationship Id="rId6" Type="http://schemas.openxmlformats.org/officeDocument/2006/relationships/image" Target="../media/image233.wmf"/><Relationship Id="rId5" Type="http://schemas.openxmlformats.org/officeDocument/2006/relationships/oleObject" Target="../embeddings/oleObject141.bin"/><Relationship Id="rId10" Type="http://schemas.openxmlformats.org/officeDocument/2006/relationships/image" Target="../media/image235.wmf"/><Relationship Id="rId4" Type="http://schemas.openxmlformats.org/officeDocument/2006/relationships/image" Target="../media/image232.jpg"/><Relationship Id="rId9" Type="http://schemas.openxmlformats.org/officeDocument/2006/relationships/oleObject" Target="../embeddings/oleObject143.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250.jpg"/><Relationship Id="rId18" Type="http://schemas.openxmlformats.org/officeDocument/2006/relationships/image" Target="../media/image251.jpg"/><Relationship Id="rId26" Type="http://schemas.openxmlformats.org/officeDocument/2006/relationships/image" Target="../media/image244.wmf"/><Relationship Id="rId3" Type="http://schemas.openxmlformats.org/officeDocument/2006/relationships/oleObject" Target="../embeddings/oleObject144.bin"/><Relationship Id="rId21" Type="http://schemas.openxmlformats.org/officeDocument/2006/relationships/oleObject" Target="../embeddings/oleObject150.bin"/><Relationship Id="rId7" Type="http://schemas.openxmlformats.org/officeDocument/2006/relationships/image" Target="../media/image248.jpg"/><Relationship Id="rId12" Type="http://schemas.openxmlformats.org/officeDocument/2006/relationships/image" Target="../media/image249.jpg"/><Relationship Id="rId17" Type="http://schemas.openxmlformats.org/officeDocument/2006/relationships/image" Target="../media/image241.wmf"/><Relationship Id="rId25" Type="http://schemas.openxmlformats.org/officeDocument/2006/relationships/oleObject" Target="../embeddings/oleObject152.bin"/><Relationship Id="rId2" Type="http://schemas.openxmlformats.org/officeDocument/2006/relationships/slideLayout" Target="../slideLayouts/slideLayout28.xml"/><Relationship Id="rId16" Type="http://schemas.openxmlformats.org/officeDocument/2006/relationships/oleObject" Target="../embeddings/oleObject149.bin"/><Relationship Id="rId20" Type="http://schemas.openxmlformats.org/officeDocument/2006/relationships/image" Target="../media/image253.jpg"/><Relationship Id="rId29" Type="http://schemas.openxmlformats.org/officeDocument/2006/relationships/oleObject" Target="../embeddings/oleObject154.bin"/><Relationship Id="rId1" Type="http://schemas.openxmlformats.org/officeDocument/2006/relationships/vmlDrawing" Target="../drawings/vmlDrawing39.vml"/><Relationship Id="rId6" Type="http://schemas.openxmlformats.org/officeDocument/2006/relationships/image" Target="../media/image237.wmf"/><Relationship Id="rId11" Type="http://schemas.openxmlformats.org/officeDocument/2006/relationships/image" Target="../media/image239.wmf"/><Relationship Id="rId24" Type="http://schemas.openxmlformats.org/officeDocument/2006/relationships/image" Target="../media/image243.wmf"/><Relationship Id="rId32" Type="http://schemas.openxmlformats.org/officeDocument/2006/relationships/image" Target="../media/image247.wmf"/><Relationship Id="rId5" Type="http://schemas.openxmlformats.org/officeDocument/2006/relationships/oleObject" Target="../embeddings/oleObject145.bin"/><Relationship Id="rId15" Type="http://schemas.openxmlformats.org/officeDocument/2006/relationships/image" Target="../media/image240.wmf"/><Relationship Id="rId23" Type="http://schemas.openxmlformats.org/officeDocument/2006/relationships/oleObject" Target="../embeddings/oleObject151.bin"/><Relationship Id="rId28" Type="http://schemas.openxmlformats.org/officeDocument/2006/relationships/image" Target="../media/image245.wmf"/><Relationship Id="rId10" Type="http://schemas.openxmlformats.org/officeDocument/2006/relationships/oleObject" Target="../embeddings/oleObject147.bin"/><Relationship Id="rId19" Type="http://schemas.openxmlformats.org/officeDocument/2006/relationships/image" Target="../media/image252.jpg"/><Relationship Id="rId31" Type="http://schemas.openxmlformats.org/officeDocument/2006/relationships/oleObject" Target="../embeddings/oleObject155.bin"/><Relationship Id="rId4" Type="http://schemas.openxmlformats.org/officeDocument/2006/relationships/image" Target="../media/image236.wmf"/><Relationship Id="rId9" Type="http://schemas.openxmlformats.org/officeDocument/2006/relationships/image" Target="../media/image238.wmf"/><Relationship Id="rId14" Type="http://schemas.openxmlformats.org/officeDocument/2006/relationships/oleObject" Target="../embeddings/oleObject148.bin"/><Relationship Id="rId22" Type="http://schemas.openxmlformats.org/officeDocument/2006/relationships/image" Target="../media/image242.wmf"/><Relationship Id="rId27" Type="http://schemas.openxmlformats.org/officeDocument/2006/relationships/oleObject" Target="../embeddings/oleObject153.bin"/><Relationship Id="rId30" Type="http://schemas.openxmlformats.org/officeDocument/2006/relationships/image" Target="../media/image246.wmf"/></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image" Target="../media/image255.jpg"/><Relationship Id="rId1" Type="http://schemas.openxmlformats.org/officeDocument/2006/relationships/slideLayout" Target="../slideLayouts/slideLayout28.xml"/><Relationship Id="rId6" Type="http://schemas.openxmlformats.org/officeDocument/2006/relationships/image" Target="../media/image259.jpg"/><Relationship Id="rId5" Type="http://schemas.openxmlformats.org/officeDocument/2006/relationships/image" Target="../media/image258.jpg"/><Relationship Id="rId4" Type="http://schemas.openxmlformats.org/officeDocument/2006/relationships/image" Target="../media/image257.jpg"/></Relationships>
</file>

<file path=ppt/slides/_rels/slide72.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image" Target="../media/image255.jpg"/><Relationship Id="rId1" Type="http://schemas.openxmlformats.org/officeDocument/2006/relationships/slideLayout" Target="../slideLayouts/slideLayout28.xml"/><Relationship Id="rId6" Type="http://schemas.openxmlformats.org/officeDocument/2006/relationships/image" Target="../media/image259.jpg"/><Relationship Id="rId5" Type="http://schemas.openxmlformats.org/officeDocument/2006/relationships/image" Target="../media/image258.jpg"/><Relationship Id="rId4" Type="http://schemas.openxmlformats.org/officeDocument/2006/relationships/image" Target="../media/image257.jpg"/></Relationships>
</file>

<file path=ppt/slides/_rels/slide73.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60.jp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image" Target="../media/image264.jpg"/><Relationship Id="rId7" Type="http://schemas.openxmlformats.org/officeDocument/2006/relationships/image" Target="../media/image263.wmf"/><Relationship Id="rId2" Type="http://schemas.openxmlformats.org/officeDocument/2006/relationships/slideLayout" Target="../slideLayouts/slideLayout28.xml"/><Relationship Id="rId1" Type="http://schemas.openxmlformats.org/officeDocument/2006/relationships/vmlDrawing" Target="../drawings/vmlDrawing40.vml"/><Relationship Id="rId6" Type="http://schemas.openxmlformats.org/officeDocument/2006/relationships/oleObject" Target="../embeddings/oleObject157.bin"/><Relationship Id="rId5" Type="http://schemas.openxmlformats.org/officeDocument/2006/relationships/image" Target="../media/image262.wmf"/><Relationship Id="rId4" Type="http://schemas.openxmlformats.org/officeDocument/2006/relationships/oleObject" Target="../embeddings/oleObject156.bin"/></Relationships>
</file>

<file path=ppt/slides/_rels/slide75.x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oleObject" Target="../embeddings/oleObject162.bin"/><Relationship Id="rId3" Type="http://schemas.openxmlformats.org/officeDocument/2006/relationships/image" Target="../media/image270.jpg"/><Relationship Id="rId7" Type="http://schemas.openxmlformats.org/officeDocument/2006/relationships/oleObject" Target="../embeddings/oleObject159.bin"/><Relationship Id="rId12" Type="http://schemas.openxmlformats.org/officeDocument/2006/relationships/image" Target="../media/image268.wmf"/><Relationship Id="rId2" Type="http://schemas.openxmlformats.org/officeDocument/2006/relationships/slideLayout" Target="../slideLayouts/slideLayout29.xml"/><Relationship Id="rId1" Type="http://schemas.openxmlformats.org/officeDocument/2006/relationships/vmlDrawing" Target="../drawings/vmlDrawing41.vml"/><Relationship Id="rId6" Type="http://schemas.openxmlformats.org/officeDocument/2006/relationships/image" Target="../media/image265.wmf"/><Relationship Id="rId11" Type="http://schemas.openxmlformats.org/officeDocument/2006/relationships/oleObject" Target="../embeddings/oleObject161.bin"/><Relationship Id="rId5" Type="http://schemas.openxmlformats.org/officeDocument/2006/relationships/oleObject" Target="../embeddings/oleObject158.bin"/><Relationship Id="rId10" Type="http://schemas.openxmlformats.org/officeDocument/2006/relationships/image" Target="../media/image267.wmf"/><Relationship Id="rId4" Type="http://schemas.openxmlformats.org/officeDocument/2006/relationships/image" Target="../media/image271.jpg"/><Relationship Id="rId9" Type="http://schemas.openxmlformats.org/officeDocument/2006/relationships/oleObject" Target="../embeddings/oleObject160.bin"/><Relationship Id="rId14" Type="http://schemas.openxmlformats.org/officeDocument/2006/relationships/image" Target="../media/image269.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image" Target="../media/image276.jpg"/><Relationship Id="rId7" Type="http://schemas.openxmlformats.org/officeDocument/2006/relationships/image" Target="../media/image273.wmf"/><Relationship Id="rId12" Type="http://schemas.openxmlformats.org/officeDocument/2006/relationships/image" Target="../media/image275.wmf"/><Relationship Id="rId2" Type="http://schemas.openxmlformats.org/officeDocument/2006/relationships/slideLayout" Target="../slideLayouts/slideLayout29.xml"/><Relationship Id="rId1" Type="http://schemas.openxmlformats.org/officeDocument/2006/relationships/vmlDrawing" Target="../drawings/vmlDrawing42.vml"/><Relationship Id="rId6" Type="http://schemas.openxmlformats.org/officeDocument/2006/relationships/oleObject" Target="../embeddings/oleObject164.bin"/><Relationship Id="rId11" Type="http://schemas.openxmlformats.org/officeDocument/2006/relationships/oleObject" Target="../embeddings/oleObject166.bin"/><Relationship Id="rId5" Type="http://schemas.openxmlformats.org/officeDocument/2006/relationships/image" Target="../media/image272.wmf"/><Relationship Id="rId10" Type="http://schemas.openxmlformats.org/officeDocument/2006/relationships/image" Target="../media/image277.jpg"/><Relationship Id="rId4" Type="http://schemas.openxmlformats.org/officeDocument/2006/relationships/oleObject" Target="../embeddings/oleObject163.bin"/><Relationship Id="rId9" Type="http://schemas.openxmlformats.org/officeDocument/2006/relationships/image" Target="../media/image274.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image" Target="../media/image280.jpg"/><Relationship Id="rId7" Type="http://schemas.openxmlformats.org/officeDocument/2006/relationships/image" Target="../media/image278.wmf"/><Relationship Id="rId2" Type="http://schemas.openxmlformats.org/officeDocument/2006/relationships/slideLayout" Target="../slideLayouts/slideLayout28.xml"/><Relationship Id="rId1" Type="http://schemas.openxmlformats.org/officeDocument/2006/relationships/vmlDrawing" Target="../drawings/vmlDrawing43.vml"/><Relationship Id="rId6" Type="http://schemas.openxmlformats.org/officeDocument/2006/relationships/oleObject" Target="../embeddings/oleObject168.bin"/><Relationship Id="rId5" Type="http://schemas.openxmlformats.org/officeDocument/2006/relationships/image" Target="../media/image275.wmf"/><Relationship Id="rId4" Type="http://schemas.openxmlformats.org/officeDocument/2006/relationships/oleObject" Target="../embeddings/oleObject167.bin"/><Relationship Id="rId9" Type="http://schemas.openxmlformats.org/officeDocument/2006/relationships/image" Target="../media/image279.wmf"/></Relationships>
</file>

<file path=ppt/slides/_rels/slide78.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media/image288.jpeg"/><Relationship Id="rId3" Type="http://schemas.openxmlformats.org/officeDocument/2006/relationships/image" Target="../media/image283.jpeg"/><Relationship Id="rId7" Type="http://schemas.openxmlformats.org/officeDocument/2006/relationships/image" Target="../media/image287.jpeg"/><Relationship Id="rId12" Type="http://schemas.openxmlformats.org/officeDocument/2006/relationships/image" Target="../media/image290.jpeg"/><Relationship Id="rId2" Type="http://schemas.openxmlformats.org/officeDocument/2006/relationships/slideLayout" Target="../slideLayouts/slideLayout28.xml"/><Relationship Id="rId1" Type="http://schemas.openxmlformats.org/officeDocument/2006/relationships/vmlDrawing" Target="../drawings/vmlDrawing44.vml"/><Relationship Id="rId6" Type="http://schemas.openxmlformats.org/officeDocument/2006/relationships/image" Target="../media/image286.jpeg"/><Relationship Id="rId11" Type="http://schemas.openxmlformats.org/officeDocument/2006/relationships/image" Target="../media/image282.wmf"/><Relationship Id="rId5" Type="http://schemas.openxmlformats.org/officeDocument/2006/relationships/image" Target="../media/image285.jpeg"/><Relationship Id="rId10" Type="http://schemas.openxmlformats.org/officeDocument/2006/relationships/oleObject" Target="../embeddings/oleObject170.bin"/><Relationship Id="rId4" Type="http://schemas.openxmlformats.org/officeDocument/2006/relationships/image" Target="../media/image284.jpeg"/><Relationship Id="rId9" Type="http://schemas.openxmlformats.org/officeDocument/2006/relationships/image" Target="../media/image289.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image" Target="../media/image24.jpg"/></Relationships>
</file>

<file path=ppt/slides/_rels/slide80.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image" Target="../media/image294.jpg"/><Relationship Id="rId7" Type="http://schemas.openxmlformats.org/officeDocument/2006/relationships/image" Target="../media/image293.wmf"/><Relationship Id="rId2" Type="http://schemas.openxmlformats.org/officeDocument/2006/relationships/slideLayout" Target="../slideLayouts/slideLayout29.xml"/><Relationship Id="rId1" Type="http://schemas.openxmlformats.org/officeDocument/2006/relationships/vmlDrawing" Target="../drawings/vmlDrawing45.vml"/><Relationship Id="rId6" Type="http://schemas.openxmlformats.org/officeDocument/2006/relationships/oleObject" Target="../embeddings/oleObject172.bin"/><Relationship Id="rId5" Type="http://schemas.openxmlformats.org/officeDocument/2006/relationships/image" Target="../media/image292.wmf"/><Relationship Id="rId4" Type="http://schemas.openxmlformats.org/officeDocument/2006/relationships/oleObject" Target="../embeddings/oleObject171.bin"/></Relationships>
</file>

<file path=ppt/slides/_rels/slide83.x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oleObject" Target="../embeddings/oleObject177.bin"/><Relationship Id="rId3" Type="http://schemas.openxmlformats.org/officeDocument/2006/relationships/image" Target="../media/image301.jpg"/><Relationship Id="rId7" Type="http://schemas.openxmlformats.org/officeDocument/2006/relationships/oleObject" Target="../embeddings/oleObject174.bin"/><Relationship Id="rId12" Type="http://schemas.openxmlformats.org/officeDocument/2006/relationships/image" Target="../media/image298.wmf"/><Relationship Id="rId2" Type="http://schemas.openxmlformats.org/officeDocument/2006/relationships/slideLayout" Target="../slideLayouts/slideLayout29.xml"/><Relationship Id="rId16" Type="http://schemas.openxmlformats.org/officeDocument/2006/relationships/image" Target="../media/image300.wmf"/><Relationship Id="rId1" Type="http://schemas.openxmlformats.org/officeDocument/2006/relationships/vmlDrawing" Target="../drawings/vmlDrawing46.vml"/><Relationship Id="rId6" Type="http://schemas.openxmlformats.org/officeDocument/2006/relationships/image" Target="../media/image295.w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297.wmf"/><Relationship Id="rId4" Type="http://schemas.openxmlformats.org/officeDocument/2006/relationships/image" Target="../media/image302.jpg"/><Relationship Id="rId9" Type="http://schemas.openxmlformats.org/officeDocument/2006/relationships/oleObject" Target="../embeddings/oleObject175.bin"/><Relationship Id="rId14" Type="http://schemas.openxmlformats.org/officeDocument/2006/relationships/image" Target="../media/image299.wmf"/></Relationships>
</file>

<file path=ppt/slides/_rels/slide84.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03.jp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image" Target="../media/image308.jpg"/><Relationship Id="rId7" Type="http://schemas.openxmlformats.org/officeDocument/2006/relationships/image" Target="../media/image306.wmf"/><Relationship Id="rId2" Type="http://schemas.openxmlformats.org/officeDocument/2006/relationships/slideLayout" Target="../slideLayouts/slideLayout28.xml"/><Relationship Id="rId1" Type="http://schemas.openxmlformats.org/officeDocument/2006/relationships/vmlDrawing" Target="../drawings/vmlDrawing47.vml"/><Relationship Id="rId6" Type="http://schemas.openxmlformats.org/officeDocument/2006/relationships/oleObject" Target="../embeddings/oleObject180.bin"/><Relationship Id="rId5" Type="http://schemas.openxmlformats.org/officeDocument/2006/relationships/image" Target="../media/image305.wmf"/><Relationship Id="rId4" Type="http://schemas.openxmlformats.org/officeDocument/2006/relationships/oleObject" Target="../embeddings/oleObject179.bin"/><Relationship Id="rId9" Type="http://schemas.openxmlformats.org/officeDocument/2006/relationships/image" Target="../media/image307.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312.wmf"/><Relationship Id="rId3" Type="http://schemas.openxmlformats.org/officeDocument/2006/relationships/image" Target="../media/image308.jpg"/><Relationship Id="rId7" Type="http://schemas.openxmlformats.org/officeDocument/2006/relationships/image" Target="../media/image309.wmf"/><Relationship Id="rId12" Type="http://schemas.openxmlformats.org/officeDocument/2006/relationships/oleObject" Target="../embeddings/oleObject186.bin"/><Relationship Id="rId2" Type="http://schemas.openxmlformats.org/officeDocument/2006/relationships/slideLayout" Target="../slideLayouts/slideLayout28.xml"/><Relationship Id="rId1" Type="http://schemas.openxmlformats.org/officeDocument/2006/relationships/vmlDrawing" Target="../drawings/vmlDrawing48.vml"/><Relationship Id="rId6" Type="http://schemas.openxmlformats.org/officeDocument/2006/relationships/oleObject" Target="../embeddings/oleObject183.bin"/><Relationship Id="rId11" Type="http://schemas.openxmlformats.org/officeDocument/2006/relationships/image" Target="../media/image311.wmf"/><Relationship Id="rId5" Type="http://schemas.openxmlformats.org/officeDocument/2006/relationships/image" Target="../media/image305.wmf"/><Relationship Id="rId15" Type="http://schemas.openxmlformats.org/officeDocument/2006/relationships/image" Target="../media/image313.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310.wmf"/><Relationship Id="rId14" Type="http://schemas.openxmlformats.org/officeDocument/2006/relationships/oleObject" Target="../embeddings/oleObject187.bin"/></Relationships>
</file>

<file path=ppt/slides/_rels/slide89.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5.bin"/><Relationship Id="rId3" Type="http://schemas.openxmlformats.org/officeDocument/2006/relationships/image" Target="../media/image30.jpg"/><Relationship Id="rId7" Type="http://schemas.openxmlformats.org/officeDocument/2006/relationships/image" Target="../media/image26.wmf"/><Relationship Id="rId12" Type="http://schemas.openxmlformats.org/officeDocument/2006/relationships/image" Target="../media/image28.wmf"/><Relationship Id="rId2" Type="http://schemas.openxmlformats.org/officeDocument/2006/relationships/slideLayout" Target="../slideLayouts/slideLayout28.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32.jpg"/><Relationship Id="rId10" Type="http://schemas.openxmlformats.org/officeDocument/2006/relationships/image" Target="../media/image33.jpg"/><Relationship Id="rId4" Type="http://schemas.openxmlformats.org/officeDocument/2006/relationships/image" Target="../media/image31.jpg"/><Relationship Id="rId9" Type="http://schemas.openxmlformats.org/officeDocument/2006/relationships/image" Target="../media/image27.wmf"/><Relationship Id="rId14" Type="http://schemas.openxmlformats.org/officeDocument/2006/relationships/image" Target="../media/image29.wmf"/></Relationships>
</file>

<file path=ppt/slides/_rels/slide90.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image" Target="../media/image319.jpg"/><Relationship Id="rId7" Type="http://schemas.openxmlformats.org/officeDocument/2006/relationships/oleObject" Target="../embeddings/oleObject189.bin"/><Relationship Id="rId12" Type="http://schemas.openxmlformats.org/officeDocument/2006/relationships/image" Target="../media/image318.wmf"/><Relationship Id="rId2" Type="http://schemas.openxmlformats.org/officeDocument/2006/relationships/slideLayout" Target="../slideLayouts/slideLayout28.xml"/><Relationship Id="rId1" Type="http://schemas.openxmlformats.org/officeDocument/2006/relationships/vmlDrawing" Target="../drawings/vmlDrawing49.vml"/><Relationship Id="rId6" Type="http://schemas.openxmlformats.org/officeDocument/2006/relationships/image" Target="../media/image315.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317.wmf"/><Relationship Id="rId4" Type="http://schemas.openxmlformats.org/officeDocument/2006/relationships/image" Target="../media/image320.jpg"/><Relationship Id="rId9" Type="http://schemas.openxmlformats.org/officeDocument/2006/relationships/oleObject" Target="../embeddings/oleObject190.bin"/></Relationships>
</file>

<file path=ppt/slides/_rels/slide92.xml.rels><?xml version="1.0" encoding="UTF-8" standalone="yes"?>
<Relationships xmlns="http://schemas.openxmlformats.org/package/2006/relationships"><Relationship Id="rId3" Type="http://schemas.openxmlformats.org/officeDocument/2006/relationships/image" Target="../media/image323.jpg"/><Relationship Id="rId7" Type="http://schemas.openxmlformats.org/officeDocument/2006/relationships/image" Target="../media/image322.wmf"/><Relationship Id="rId2" Type="http://schemas.openxmlformats.org/officeDocument/2006/relationships/slideLayout" Target="../slideLayouts/slideLayout31.xml"/><Relationship Id="rId1" Type="http://schemas.openxmlformats.org/officeDocument/2006/relationships/vmlDrawing" Target="../drawings/vmlDrawing50.vml"/><Relationship Id="rId6" Type="http://schemas.openxmlformats.org/officeDocument/2006/relationships/oleObject" Target="../embeddings/oleObject193.bin"/><Relationship Id="rId5" Type="http://schemas.openxmlformats.org/officeDocument/2006/relationships/image" Target="../media/image321.wmf"/><Relationship Id="rId4" Type="http://schemas.openxmlformats.org/officeDocument/2006/relationships/oleObject" Target="../embeddings/oleObject192.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image" Target="../media/image323.jpg"/><Relationship Id="rId7" Type="http://schemas.openxmlformats.org/officeDocument/2006/relationships/image" Target="../media/image325.wmf"/><Relationship Id="rId2" Type="http://schemas.openxmlformats.org/officeDocument/2006/relationships/slideLayout" Target="../slideLayouts/slideLayout28.xml"/><Relationship Id="rId1" Type="http://schemas.openxmlformats.org/officeDocument/2006/relationships/vmlDrawing" Target="../drawings/vmlDrawing51.vml"/><Relationship Id="rId6" Type="http://schemas.openxmlformats.org/officeDocument/2006/relationships/oleObject" Target="../embeddings/oleObject195.bin"/><Relationship Id="rId5" Type="http://schemas.openxmlformats.org/officeDocument/2006/relationships/image" Target="../media/image324.wmf"/><Relationship Id="rId4" Type="http://schemas.openxmlformats.org/officeDocument/2006/relationships/oleObject" Target="../embeddings/oleObject194.bin"/><Relationship Id="rId9" Type="http://schemas.openxmlformats.org/officeDocument/2006/relationships/image" Target="../media/image326.wmf"/></Relationships>
</file>

<file path=ppt/slides/_rels/slide94.xml.rels><?xml version="1.0" encoding="UTF-8" standalone="yes"?>
<Relationships xmlns="http://schemas.openxmlformats.org/package/2006/relationships"><Relationship Id="rId8" Type="http://schemas.openxmlformats.org/officeDocument/2006/relationships/image" Target="../media/image328.wmf"/><Relationship Id="rId13" Type="http://schemas.openxmlformats.org/officeDocument/2006/relationships/image" Target="../media/image330.wmf"/><Relationship Id="rId3" Type="http://schemas.openxmlformats.org/officeDocument/2006/relationships/image" Target="../media/image331.jpg"/><Relationship Id="rId7" Type="http://schemas.openxmlformats.org/officeDocument/2006/relationships/oleObject" Target="../embeddings/oleObject198.bin"/><Relationship Id="rId12" Type="http://schemas.openxmlformats.org/officeDocument/2006/relationships/oleObject" Target="../embeddings/oleObject200.bin"/><Relationship Id="rId2" Type="http://schemas.openxmlformats.org/officeDocument/2006/relationships/slideLayout" Target="../slideLayouts/slideLayout28.xml"/><Relationship Id="rId1" Type="http://schemas.openxmlformats.org/officeDocument/2006/relationships/vmlDrawing" Target="../drawings/vmlDrawing52.vml"/><Relationship Id="rId6" Type="http://schemas.openxmlformats.org/officeDocument/2006/relationships/image" Target="../media/image327.wmf"/><Relationship Id="rId11" Type="http://schemas.openxmlformats.org/officeDocument/2006/relationships/image" Target="../media/image329.wmf"/><Relationship Id="rId5" Type="http://schemas.openxmlformats.org/officeDocument/2006/relationships/oleObject" Target="../embeddings/oleObject197.bin"/><Relationship Id="rId10" Type="http://schemas.openxmlformats.org/officeDocument/2006/relationships/oleObject" Target="../embeddings/oleObject199.bin"/><Relationship Id="rId4" Type="http://schemas.openxmlformats.org/officeDocument/2006/relationships/image" Target="../media/image332.jpg"/><Relationship Id="rId9" Type="http://schemas.openxmlformats.org/officeDocument/2006/relationships/image" Target="../media/image333.jpg"/></Relationships>
</file>

<file path=ppt/slides/_rels/slide95.xml.rels><?xml version="1.0" encoding="UTF-8" standalone="yes"?>
<Relationships xmlns="http://schemas.openxmlformats.org/package/2006/relationships"><Relationship Id="rId3" Type="http://schemas.openxmlformats.org/officeDocument/2006/relationships/image" Target="../media/image335.jpg"/><Relationship Id="rId2" Type="http://schemas.openxmlformats.org/officeDocument/2006/relationships/slideLayout" Target="../slideLayouts/slideLayout28.xml"/><Relationship Id="rId1" Type="http://schemas.openxmlformats.org/officeDocument/2006/relationships/vmlDrawing" Target="../drawings/vmlDrawing53.vml"/><Relationship Id="rId6" Type="http://schemas.openxmlformats.org/officeDocument/2006/relationships/image" Target="../media/image334.wmf"/><Relationship Id="rId5" Type="http://schemas.openxmlformats.org/officeDocument/2006/relationships/oleObject" Target="../embeddings/oleObject201.bin"/><Relationship Id="rId4" Type="http://schemas.openxmlformats.org/officeDocument/2006/relationships/image" Target="../media/image336.jpg"/></Relationships>
</file>

<file path=ppt/slides/_rels/slide96.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slideLayout" Target="../slideLayouts/slideLayout29.xml"/><Relationship Id="rId1" Type="http://schemas.openxmlformats.org/officeDocument/2006/relationships/vmlDrawing" Target="../drawings/vmlDrawing54.vml"/><Relationship Id="rId5" Type="http://schemas.openxmlformats.org/officeDocument/2006/relationships/image" Target="../media/image337.wmf"/><Relationship Id="rId4" Type="http://schemas.openxmlformats.org/officeDocument/2006/relationships/oleObject" Target="../embeddings/oleObject202.bin"/></Relationships>
</file>

<file path=ppt/slides/_rels/slide97.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oleObject" Target="../embeddings/oleObject207.bin"/><Relationship Id="rId3" Type="http://schemas.openxmlformats.org/officeDocument/2006/relationships/image" Target="../media/image344.jpg"/><Relationship Id="rId7" Type="http://schemas.openxmlformats.org/officeDocument/2006/relationships/oleObject" Target="../embeddings/oleObject204.bin"/><Relationship Id="rId12" Type="http://schemas.openxmlformats.org/officeDocument/2006/relationships/image" Target="../media/image342.wmf"/><Relationship Id="rId2" Type="http://schemas.openxmlformats.org/officeDocument/2006/relationships/slideLayout" Target="../slideLayouts/slideLayout29.xml"/><Relationship Id="rId1" Type="http://schemas.openxmlformats.org/officeDocument/2006/relationships/vmlDrawing" Target="../drawings/vmlDrawing55.vml"/><Relationship Id="rId6" Type="http://schemas.openxmlformats.org/officeDocument/2006/relationships/image" Target="../media/image339.wmf"/><Relationship Id="rId11" Type="http://schemas.openxmlformats.org/officeDocument/2006/relationships/oleObject" Target="../embeddings/oleObject206.bin"/><Relationship Id="rId5" Type="http://schemas.openxmlformats.org/officeDocument/2006/relationships/oleObject" Target="../embeddings/oleObject203.bin"/><Relationship Id="rId10" Type="http://schemas.openxmlformats.org/officeDocument/2006/relationships/image" Target="../media/image341.wmf"/><Relationship Id="rId4" Type="http://schemas.openxmlformats.org/officeDocument/2006/relationships/image" Target="../media/image345.jpg"/><Relationship Id="rId9" Type="http://schemas.openxmlformats.org/officeDocument/2006/relationships/oleObject" Target="../embeddings/oleObject205.bin"/><Relationship Id="rId14" Type="http://schemas.openxmlformats.org/officeDocument/2006/relationships/image" Target="../media/image343.w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10.bin"/><Relationship Id="rId13" Type="http://schemas.openxmlformats.org/officeDocument/2006/relationships/image" Target="../media/image350.wmf"/><Relationship Id="rId3" Type="http://schemas.openxmlformats.org/officeDocument/2006/relationships/image" Target="../media/image352.jpg"/><Relationship Id="rId7" Type="http://schemas.openxmlformats.org/officeDocument/2006/relationships/image" Target="../media/image347.wmf"/><Relationship Id="rId12" Type="http://schemas.openxmlformats.org/officeDocument/2006/relationships/oleObject" Target="../embeddings/oleObject212.bin"/><Relationship Id="rId2" Type="http://schemas.openxmlformats.org/officeDocument/2006/relationships/slideLayout" Target="../slideLayouts/slideLayout29.xml"/><Relationship Id="rId1" Type="http://schemas.openxmlformats.org/officeDocument/2006/relationships/vmlDrawing" Target="../drawings/vmlDrawing56.vml"/><Relationship Id="rId6" Type="http://schemas.openxmlformats.org/officeDocument/2006/relationships/oleObject" Target="../embeddings/oleObject209.bin"/><Relationship Id="rId11" Type="http://schemas.openxmlformats.org/officeDocument/2006/relationships/image" Target="../media/image349.wmf"/><Relationship Id="rId5" Type="http://schemas.openxmlformats.org/officeDocument/2006/relationships/image" Target="../media/image346.wmf"/><Relationship Id="rId15" Type="http://schemas.openxmlformats.org/officeDocument/2006/relationships/image" Target="../media/image351.wmf"/><Relationship Id="rId10" Type="http://schemas.openxmlformats.org/officeDocument/2006/relationships/oleObject" Target="../embeddings/oleObject211.bin"/><Relationship Id="rId4" Type="http://schemas.openxmlformats.org/officeDocument/2006/relationships/oleObject" Target="../embeddings/oleObject208.bin"/><Relationship Id="rId9" Type="http://schemas.openxmlformats.org/officeDocument/2006/relationships/image" Target="../media/image348.wmf"/><Relationship Id="rId14" Type="http://schemas.openxmlformats.org/officeDocument/2006/relationships/oleObject" Target="../embeddings/oleObject213.bin"/></Relationships>
</file>

<file path=ppt/slides/_rels/slide99.xml.rels><?xml version="1.0" encoding="UTF-8" standalone="yes"?>
<Relationships xmlns="http://schemas.openxmlformats.org/package/2006/relationships"><Relationship Id="rId3" Type="http://schemas.openxmlformats.org/officeDocument/2006/relationships/image" Target="../media/image354.jpg"/><Relationship Id="rId2" Type="http://schemas.openxmlformats.org/officeDocument/2006/relationships/slideLayout" Target="../slideLayouts/slideLayout28.xml"/><Relationship Id="rId1" Type="http://schemas.openxmlformats.org/officeDocument/2006/relationships/vmlDrawing" Target="../drawings/vmlDrawing57.vml"/><Relationship Id="rId5" Type="http://schemas.openxmlformats.org/officeDocument/2006/relationships/image" Target="../media/image353.wmf"/><Relationship Id="rId4" Type="http://schemas.openxmlformats.org/officeDocument/2006/relationships/oleObject" Target="../embeddings/oleObject2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396"/>
            <a:ext cx="8229600" cy="1151431"/>
          </a:xfrm>
        </p:spPr>
        <p:txBody>
          <a:bodyPr/>
          <a:lstStyle/>
          <a:p>
            <a:r>
              <a:rPr lang="en-US" altLang="en-US" b="1" dirty="0">
                <a:ea typeface="ＭＳ Ｐゴシック" pitchFamily="34" charset="-128"/>
              </a:rPr>
              <a:t>Rectilinear Motion: Position, Velocity &amp; Acceleration </a:t>
            </a:r>
            <a:r>
              <a:rPr lang="en-US" altLang="en-US" sz="1000" dirty="0">
                <a:ea typeface="ＭＳ Ｐゴシック" pitchFamily="34" charset="-128"/>
              </a:rPr>
              <a:t>3</a:t>
            </a:r>
            <a:endParaRPr lang="en-US" sz="10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74" y="1524000"/>
            <a:ext cx="3173950" cy="796923"/>
          </a:xfrm>
          <a:prstGeom prst="rect">
            <a:avLst/>
          </a:prstGeom>
        </p:spPr>
      </p:pic>
      <p:sp>
        <p:nvSpPr>
          <p:cNvPr id="3" name="Content Placeholder 2"/>
          <p:cNvSpPr>
            <a:spLocks noGrp="1"/>
          </p:cNvSpPr>
          <p:nvPr>
            <p:ph idx="1"/>
          </p:nvPr>
        </p:nvSpPr>
        <p:spPr>
          <a:xfrm>
            <a:off x="3810000" y="1381382"/>
            <a:ext cx="5181600" cy="377851"/>
          </a:xfrm>
        </p:spPr>
        <p:txBody>
          <a:bodyPr/>
          <a:lstStyle/>
          <a:p>
            <a:pPr marL="292608" indent="-292608">
              <a:buFont typeface="Arial" panose="020B0604020202020204" pitchFamily="34" charset="0"/>
              <a:buChar char="•"/>
            </a:pPr>
            <a:r>
              <a:rPr lang="en-US" altLang="en-US" sz="2000" dirty="0"/>
              <a:t>Consider particle with velocity </a:t>
            </a:r>
            <a:r>
              <a:rPr lang="en-US" altLang="en-US" sz="2000" i="1" dirty="0"/>
              <a:t>v</a:t>
            </a:r>
            <a:r>
              <a:rPr lang="en-US" altLang="en-US" sz="2000" dirty="0"/>
              <a:t> at time </a:t>
            </a:r>
            <a:r>
              <a:rPr lang="en-US" altLang="en-US" sz="2000" i="1" dirty="0"/>
              <a:t>t</a:t>
            </a:r>
            <a:r>
              <a:rPr lang="en-US" altLang="en-US" sz="2000" dirty="0"/>
              <a:t> and</a:t>
            </a:r>
            <a:endParaRPr lang="en-US" sz="2000" dirty="0"/>
          </a:p>
        </p:txBody>
      </p:sp>
      <p:graphicFrame>
        <p:nvGraphicFramePr>
          <p:cNvPr id="22" name="Object 21"/>
          <p:cNvGraphicFramePr>
            <a:graphicFrameLocks noChangeAspect="1"/>
          </p:cNvGraphicFramePr>
          <p:nvPr>
            <p:extLst>
              <p:ext uri="{D42A27DB-BD31-4B8C-83A1-F6EECF244321}">
                <p14:modId xmlns:p14="http://schemas.microsoft.com/office/powerpoint/2010/main" val="2806158743"/>
              </p:ext>
            </p:extLst>
          </p:nvPr>
        </p:nvGraphicFramePr>
        <p:xfrm>
          <a:off x="4213515" y="1737724"/>
          <a:ext cx="1084035" cy="327256"/>
        </p:xfrm>
        <a:graphic>
          <a:graphicData uri="http://schemas.openxmlformats.org/presentationml/2006/ole">
            <mc:AlternateContent xmlns:mc="http://schemas.openxmlformats.org/markup-compatibility/2006">
              <mc:Choice xmlns:v="urn:schemas-microsoft-com:vml" Requires="v">
                <p:oleObj spid="_x0000_s26372" name="Equation" r:id="rId4" imgW="672840" imgH="203040" progId="Equation.DSMT4">
                  <p:embed/>
                </p:oleObj>
              </mc:Choice>
              <mc:Fallback>
                <p:oleObj name="Equation" r:id="rId4" imgW="672840" imgH="203040" progId="Equation.DSMT4">
                  <p:embed/>
                  <p:pic>
                    <p:nvPicPr>
                      <p:cNvPr id="0" name=""/>
                      <p:cNvPicPr/>
                      <p:nvPr/>
                    </p:nvPicPr>
                    <p:blipFill>
                      <a:blip r:embed="rId5"/>
                      <a:stretch>
                        <a:fillRect/>
                      </a:stretch>
                    </p:blipFill>
                    <p:spPr>
                      <a:xfrm>
                        <a:off x="4213515" y="1737724"/>
                        <a:ext cx="1084035" cy="327256"/>
                      </a:xfrm>
                      <a:prstGeom prst="rect">
                        <a:avLst/>
                      </a:prstGeom>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25244468"/>
              </p:ext>
            </p:extLst>
          </p:nvPr>
        </p:nvGraphicFramePr>
        <p:xfrm>
          <a:off x="4665446" y="2090583"/>
          <a:ext cx="3737408" cy="576417"/>
        </p:xfrm>
        <a:graphic>
          <a:graphicData uri="http://schemas.openxmlformats.org/presentationml/2006/ole">
            <mc:AlternateContent xmlns:mc="http://schemas.openxmlformats.org/markup-compatibility/2006">
              <mc:Choice xmlns:v="urn:schemas-microsoft-com:vml" Requires="v">
                <p:oleObj spid="_x0000_s26373" name="Equation" r:id="rId6" imgW="2552400" imgH="393480" progId="Equation.DSMT4">
                  <p:embed/>
                </p:oleObj>
              </mc:Choice>
              <mc:Fallback>
                <p:oleObj name="Equation" r:id="rId6" imgW="2552400" imgH="393480" progId="Equation.DSMT4">
                  <p:embed/>
                  <p:pic>
                    <p:nvPicPr>
                      <p:cNvPr id="0" name=""/>
                      <p:cNvPicPr>
                        <a:picLocks noChangeAspect="1" noChangeArrowheads="1"/>
                      </p:cNvPicPr>
                      <p:nvPr/>
                    </p:nvPicPr>
                    <p:blipFill>
                      <a:blip r:embed="rId7"/>
                      <a:srcRect/>
                      <a:stretch>
                        <a:fillRect/>
                      </a:stretch>
                    </p:blipFill>
                    <p:spPr bwMode="auto">
                      <a:xfrm>
                        <a:off x="4665446" y="2090583"/>
                        <a:ext cx="3737408" cy="5764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682" y="2667000"/>
            <a:ext cx="2598118" cy="1236605"/>
          </a:xfrm>
          <a:prstGeom prst="rect">
            <a:avLst/>
          </a:prstGeom>
        </p:spPr>
      </p:pic>
      <p:sp>
        <p:nvSpPr>
          <p:cNvPr id="6" name="Content Placeholder 5"/>
          <p:cNvSpPr>
            <a:spLocks noGrp="1"/>
          </p:cNvSpPr>
          <p:nvPr>
            <p:ph idx="13"/>
          </p:nvPr>
        </p:nvSpPr>
        <p:spPr>
          <a:xfrm>
            <a:off x="4191000" y="2590800"/>
            <a:ext cx="3886200" cy="377851"/>
          </a:xfrm>
        </p:spPr>
        <p:txBody>
          <a:bodyPr/>
          <a:lstStyle/>
          <a:p>
            <a:r>
              <a:rPr lang="en-US" altLang="en-US" sz="2000" dirty="0"/>
              <a:t>Instantaneous acceleration may be:</a:t>
            </a:r>
          </a:p>
        </p:txBody>
      </p:sp>
      <p:sp>
        <p:nvSpPr>
          <p:cNvPr id="13" name="Content Placeholder 12"/>
          <p:cNvSpPr>
            <a:spLocks noGrp="1"/>
          </p:cNvSpPr>
          <p:nvPr>
            <p:ph idx="14"/>
          </p:nvPr>
        </p:nvSpPr>
        <p:spPr>
          <a:xfrm>
            <a:off x="4267200" y="3013364"/>
            <a:ext cx="4267200" cy="415636"/>
          </a:xfrm>
        </p:spPr>
        <p:txBody>
          <a:bodyPr/>
          <a:lstStyle/>
          <a:p>
            <a:pPr marL="292608" lvl="1" indent="-292608"/>
            <a:r>
              <a:rPr lang="en-US" altLang="en-US" dirty="0"/>
              <a:t>positive: increasing positive velocity</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591" y="2786070"/>
            <a:ext cx="2748009" cy="1312175"/>
          </a:xfrm>
          <a:prstGeom prst="rect">
            <a:avLst/>
          </a:prstGeom>
        </p:spPr>
      </p:pic>
      <p:sp>
        <p:nvSpPr>
          <p:cNvPr id="14" name="Content Placeholder 13"/>
          <p:cNvSpPr>
            <a:spLocks noGrp="1"/>
          </p:cNvSpPr>
          <p:nvPr>
            <p:ph idx="15"/>
          </p:nvPr>
        </p:nvSpPr>
        <p:spPr>
          <a:xfrm>
            <a:off x="5126254" y="3508349"/>
            <a:ext cx="3408146" cy="377851"/>
          </a:xfrm>
        </p:spPr>
        <p:txBody>
          <a:bodyPr/>
          <a:lstStyle/>
          <a:p>
            <a:r>
              <a:rPr lang="en-US" altLang="en-US" sz="2000" dirty="0"/>
              <a:t>or decreasing negative velocity</a:t>
            </a:r>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800" y="2961895"/>
            <a:ext cx="2699919" cy="1305305"/>
          </a:xfrm>
          <a:prstGeom prst="rect">
            <a:avLst/>
          </a:prstGeom>
        </p:spPr>
      </p:pic>
      <p:sp>
        <p:nvSpPr>
          <p:cNvPr id="15" name="Content Placeholder 14"/>
          <p:cNvSpPr>
            <a:spLocks noGrp="1"/>
          </p:cNvSpPr>
          <p:nvPr>
            <p:ph idx="16"/>
          </p:nvPr>
        </p:nvSpPr>
        <p:spPr>
          <a:xfrm>
            <a:off x="4267200" y="3886200"/>
            <a:ext cx="4419600" cy="377851"/>
          </a:xfrm>
        </p:spPr>
        <p:txBody>
          <a:bodyPr/>
          <a:lstStyle/>
          <a:p>
            <a:pPr marL="292608" indent="-292608">
              <a:buFont typeface="Arial" panose="020B0604020202020204" pitchFamily="34" charset="0"/>
              <a:buChar char="•"/>
            </a:pPr>
            <a:r>
              <a:rPr lang="en-US" altLang="en-US" sz="2000" dirty="0"/>
              <a:t>negative: decreasing positive velocity</a:t>
            </a:r>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276" y="3090194"/>
            <a:ext cx="3037924" cy="1405606"/>
          </a:xfrm>
          <a:prstGeom prst="rect">
            <a:avLst/>
          </a:prstGeom>
        </p:spPr>
      </p:pic>
      <p:sp>
        <p:nvSpPr>
          <p:cNvPr id="16" name="Content Placeholder 15"/>
          <p:cNvSpPr>
            <a:spLocks noGrp="1"/>
          </p:cNvSpPr>
          <p:nvPr>
            <p:ph idx="17"/>
          </p:nvPr>
        </p:nvSpPr>
        <p:spPr>
          <a:xfrm>
            <a:off x="5105400" y="4270349"/>
            <a:ext cx="3429000" cy="377851"/>
          </a:xfrm>
        </p:spPr>
        <p:txBody>
          <a:bodyPr/>
          <a:lstStyle/>
          <a:p>
            <a:r>
              <a:rPr lang="en-US" altLang="en-US" sz="2000" dirty="0"/>
              <a:t>or increasing negative velocity.</a:t>
            </a:r>
          </a:p>
        </p:txBody>
      </p:sp>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451" y="4689824"/>
            <a:ext cx="3004074" cy="1792451"/>
          </a:xfrm>
          <a:prstGeom prst="rect">
            <a:avLst/>
          </a:prstGeom>
        </p:spPr>
      </p:pic>
      <p:sp>
        <p:nvSpPr>
          <p:cNvPr id="17" name="Content Placeholder 16"/>
          <p:cNvSpPr>
            <a:spLocks noGrp="1"/>
          </p:cNvSpPr>
          <p:nvPr>
            <p:ph idx="18"/>
          </p:nvPr>
        </p:nvSpPr>
        <p:spPr>
          <a:xfrm>
            <a:off x="3962400" y="4658587"/>
            <a:ext cx="4495800" cy="343501"/>
          </a:xfrm>
        </p:spPr>
        <p:txBody>
          <a:bodyPr/>
          <a:lstStyle/>
          <a:p>
            <a:pPr marL="292608" indent="-292608">
              <a:buFont typeface="Arial" panose="020B0604020202020204" pitchFamily="34" charset="0"/>
              <a:buChar char="•"/>
            </a:pPr>
            <a:r>
              <a:rPr lang="en-US" altLang="en-US" sz="2000" dirty="0"/>
              <a:t>From the definition of a derivative,</a:t>
            </a:r>
          </a:p>
        </p:txBody>
      </p:sp>
      <p:graphicFrame>
        <p:nvGraphicFramePr>
          <p:cNvPr id="21" name="Object 2"/>
          <p:cNvGraphicFramePr>
            <a:graphicFrameLocks noChangeAspect="1"/>
          </p:cNvGraphicFramePr>
          <p:nvPr>
            <p:extLst>
              <p:ext uri="{D42A27DB-BD31-4B8C-83A1-F6EECF244321}">
                <p14:modId xmlns:p14="http://schemas.microsoft.com/office/powerpoint/2010/main" val="828870435"/>
              </p:ext>
            </p:extLst>
          </p:nvPr>
        </p:nvGraphicFramePr>
        <p:xfrm>
          <a:off x="5023997" y="5064829"/>
          <a:ext cx="2318632" cy="1412171"/>
        </p:xfrm>
        <a:graphic>
          <a:graphicData uri="http://schemas.openxmlformats.org/presentationml/2006/ole">
            <mc:AlternateContent xmlns:mc="http://schemas.openxmlformats.org/markup-compatibility/2006">
              <mc:Choice xmlns:v="urn:schemas-microsoft-com:vml" Requires="v">
                <p:oleObj spid="_x0000_s26374" name="Equation" r:id="rId13" imgW="3086100" imgH="1879600" progId="Equation.DSMT4">
                  <p:embed/>
                </p:oleObj>
              </mc:Choice>
              <mc:Fallback>
                <p:oleObj name="Equation" r:id="rId13" imgW="3086100" imgH="1879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3997" y="5064829"/>
                        <a:ext cx="2318632" cy="1412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189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build="p"/>
      <p:bldP spid="14" grpId="0" build="p"/>
      <p:bldP spid="15" grpId="0" build="p"/>
      <p:bldP spid="16" grpId="0" build="p"/>
      <p:bldP spid="1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11</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69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143000"/>
            <a:ext cx="8229600" cy="533400"/>
          </a:xfrm>
        </p:spPr>
        <p:txBody>
          <a:bodyPr/>
          <a:lstStyle/>
          <a:p>
            <a:r>
              <a:rPr lang="en-US" altLang="en-US" sz="2800" b="1" dirty="0">
                <a:solidFill>
                  <a:srgbClr val="C00000"/>
                </a:solidFill>
              </a:rPr>
              <a:t>What is true about the kinematics of a particle?</a:t>
            </a:r>
          </a:p>
        </p:txBody>
      </p:sp>
      <p:sp>
        <p:nvSpPr>
          <p:cNvPr id="6" name="Content Placeholder 5"/>
          <p:cNvSpPr>
            <a:spLocks noGrp="1"/>
          </p:cNvSpPr>
          <p:nvPr>
            <p:ph idx="13"/>
          </p:nvPr>
        </p:nvSpPr>
        <p:spPr>
          <a:xfrm>
            <a:off x="457200" y="1828801"/>
            <a:ext cx="8229600" cy="3967172"/>
          </a:xfrm>
        </p:spPr>
        <p:txBody>
          <a:bodyPr/>
          <a:lstStyle/>
          <a:p>
            <a:pPr>
              <a:spcBef>
                <a:spcPts val="1000"/>
              </a:spcBef>
              <a:spcAft>
                <a:spcPts val="0"/>
              </a:spcAft>
            </a:pPr>
            <a:r>
              <a:rPr lang="en-US" altLang="en-US" sz="2800" dirty="0"/>
              <a:t>a) The velocity of a particle is always positive</a:t>
            </a:r>
          </a:p>
          <a:p>
            <a:pPr marL="442913" indent="-442913">
              <a:spcBef>
                <a:spcPts val="1000"/>
              </a:spcBef>
              <a:spcAft>
                <a:spcPts val="0"/>
              </a:spcAft>
            </a:pPr>
            <a:r>
              <a:rPr lang="en-US" altLang="en-US" sz="2800" dirty="0"/>
              <a:t>b) The velocity of a particle is equal to the slope of the position-time graph</a:t>
            </a:r>
          </a:p>
          <a:p>
            <a:pPr marL="358775" indent="-358775">
              <a:spcBef>
                <a:spcPts val="1000"/>
              </a:spcBef>
              <a:spcAft>
                <a:spcPts val="0"/>
              </a:spcAft>
            </a:pPr>
            <a:r>
              <a:rPr lang="en-US" altLang="en-US" sz="2800" dirty="0"/>
              <a:t>c) If the position of a particle is zero, then the velocity must zero</a:t>
            </a:r>
          </a:p>
          <a:p>
            <a:pPr marL="358775" indent="-358775">
              <a:spcBef>
                <a:spcPts val="1000"/>
              </a:spcBef>
              <a:spcAft>
                <a:spcPts val="0"/>
              </a:spcAft>
            </a:pPr>
            <a:r>
              <a:rPr lang="en-US" altLang="en-US" sz="2800" dirty="0"/>
              <a:t>d) If the velocity of a particle is zero, then its acceleration must be zero</a:t>
            </a:r>
          </a:p>
        </p:txBody>
      </p:sp>
    </p:spTree>
    <p:extLst>
      <p:ext uri="{BB962C8B-B14F-4D97-AF65-F5344CB8AC3E}">
        <p14:creationId xmlns:p14="http://schemas.microsoft.com/office/powerpoint/2010/main" val="350335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457200" y="1143000"/>
            <a:ext cx="8229600" cy="533400"/>
          </a:xfrm>
        </p:spPr>
        <p:txBody>
          <a:bodyPr/>
          <a:lstStyle/>
          <a:p>
            <a:r>
              <a:rPr lang="en-US" altLang="en-US" sz="2800" b="1" dirty="0">
                <a:solidFill>
                  <a:srgbClr val="C00000"/>
                </a:solidFill>
              </a:rPr>
              <a:t>What is true about the kinematics of a particle?</a:t>
            </a:r>
          </a:p>
        </p:txBody>
      </p:sp>
      <p:sp>
        <p:nvSpPr>
          <p:cNvPr id="6" name="Content Placeholder 5" descr="The answer is (b) The velocity of a particle is equal to the slope of the position-time graph&#10;"/>
          <p:cNvSpPr>
            <a:spLocks noGrp="1"/>
          </p:cNvSpPr>
          <p:nvPr>
            <p:ph idx="13"/>
          </p:nvPr>
        </p:nvSpPr>
        <p:spPr>
          <a:xfrm>
            <a:off x="457200" y="1828801"/>
            <a:ext cx="8229600" cy="4119572"/>
          </a:xfrm>
        </p:spPr>
        <p:txBody>
          <a:bodyPr/>
          <a:lstStyle/>
          <a:p>
            <a:pPr>
              <a:spcBef>
                <a:spcPts val="1000"/>
              </a:spcBef>
              <a:spcAft>
                <a:spcPts val="0"/>
              </a:spcAft>
            </a:pPr>
            <a:r>
              <a:rPr lang="en-US" altLang="en-US" sz="2800" dirty="0"/>
              <a:t>a) The velocity of a particle is always positive</a:t>
            </a:r>
          </a:p>
          <a:p>
            <a:pPr marL="358775" indent="-358775">
              <a:spcBef>
                <a:spcPts val="1000"/>
              </a:spcBef>
              <a:spcAft>
                <a:spcPts val="0"/>
              </a:spcAft>
            </a:pPr>
            <a:r>
              <a:rPr lang="en-US" altLang="en-US" sz="2800" dirty="0"/>
              <a:t>b) Answer: The velocity of a particle is equal to the slope of the position-time graph</a:t>
            </a:r>
          </a:p>
          <a:p>
            <a:pPr marL="358775" indent="-358775">
              <a:spcBef>
                <a:spcPts val="1000"/>
              </a:spcBef>
              <a:spcAft>
                <a:spcPts val="0"/>
              </a:spcAft>
            </a:pPr>
            <a:r>
              <a:rPr lang="en-US" altLang="en-US" sz="2800" dirty="0"/>
              <a:t>c) If the position of a particle is zero, then the velocity must zero</a:t>
            </a:r>
          </a:p>
          <a:p>
            <a:pPr marL="358775" indent="-358775">
              <a:spcBef>
                <a:spcPts val="1000"/>
              </a:spcBef>
              <a:spcAft>
                <a:spcPts val="0"/>
              </a:spcAft>
            </a:pPr>
            <a:r>
              <a:rPr lang="en-US" altLang="en-US" sz="2800" dirty="0"/>
              <a:t>d) If the velocity of a particle is zero, then its acceleration must be zero</a:t>
            </a:r>
          </a:p>
        </p:txBody>
      </p:sp>
      <p:sp>
        <p:nvSpPr>
          <p:cNvPr id="7" name="Oval 6"/>
          <p:cNvSpPr/>
          <p:nvPr/>
        </p:nvSpPr>
        <p:spPr>
          <a:xfrm>
            <a:off x="152400" y="2286000"/>
            <a:ext cx="8610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9354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26419"/>
          </a:xfrm>
        </p:spPr>
        <p:txBody>
          <a:bodyPr/>
          <a:lstStyle/>
          <a:p>
            <a:r>
              <a:rPr lang="en-US" altLang="en-US" b="1" dirty="0">
                <a:ea typeface="ＭＳ Ｐゴシック" pitchFamily="34" charset="-128"/>
              </a:rPr>
              <a:t>Rectilinear Motion: Position, Velocity &amp; Acceleration</a:t>
            </a:r>
            <a:endParaRPr lang="en-US" b="1"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9200"/>
            <a:ext cx="2219017" cy="181368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200400"/>
            <a:ext cx="2429490" cy="169876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310" y="5105400"/>
            <a:ext cx="2202949" cy="1322905"/>
          </a:xfrm>
          <a:prstGeom prst="rect">
            <a:avLst/>
          </a:prstGeom>
        </p:spPr>
      </p:pic>
      <p:sp>
        <p:nvSpPr>
          <p:cNvPr id="6" name="Content Placeholder 5"/>
          <p:cNvSpPr>
            <a:spLocks noGrp="1"/>
          </p:cNvSpPr>
          <p:nvPr>
            <p:ph idx="1"/>
          </p:nvPr>
        </p:nvSpPr>
        <p:spPr>
          <a:xfrm>
            <a:off x="3429000" y="1374749"/>
            <a:ext cx="3429000" cy="377851"/>
          </a:xfrm>
        </p:spPr>
        <p:txBody>
          <a:bodyPr/>
          <a:lstStyle/>
          <a:p>
            <a:pPr marL="292608" indent="-292608">
              <a:buFont typeface="Arial" panose="020B0604020202020204" pitchFamily="34" charset="0"/>
              <a:buChar char="•"/>
            </a:pPr>
            <a:r>
              <a:rPr lang="en-US" altLang="en-US" sz="2000" dirty="0"/>
              <a:t>From our example,</a:t>
            </a:r>
          </a:p>
        </p:txBody>
      </p:sp>
      <p:graphicFrame>
        <p:nvGraphicFramePr>
          <p:cNvPr id="17" name="Object 4"/>
          <p:cNvGraphicFramePr>
            <a:graphicFrameLocks noChangeAspect="1"/>
          </p:cNvGraphicFramePr>
          <p:nvPr>
            <p:extLst>
              <p:ext uri="{D42A27DB-BD31-4B8C-83A1-F6EECF244321}">
                <p14:modId xmlns:p14="http://schemas.microsoft.com/office/powerpoint/2010/main" val="124537527"/>
              </p:ext>
            </p:extLst>
          </p:nvPr>
        </p:nvGraphicFramePr>
        <p:xfrm>
          <a:off x="4431002" y="1828800"/>
          <a:ext cx="1085273" cy="311727"/>
        </p:xfrm>
        <a:graphic>
          <a:graphicData uri="http://schemas.openxmlformats.org/presentationml/2006/ole">
            <mc:AlternateContent xmlns:mc="http://schemas.openxmlformats.org/markup-compatibility/2006">
              <mc:Choice xmlns:v="urn:schemas-microsoft-com:vml" Requires="v">
                <p:oleObj spid="_x0000_s27524" name="Equation" r:id="rId6" imgW="1193800" imgH="342900" progId="Equation.DSMT4">
                  <p:embed/>
                </p:oleObj>
              </mc:Choice>
              <mc:Fallback>
                <p:oleObj name="Equation" r:id="rId6" imgW="1193800" imgH="342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002" y="1828800"/>
                        <a:ext cx="1085273" cy="3117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3153002961"/>
              </p:ext>
            </p:extLst>
          </p:nvPr>
        </p:nvGraphicFramePr>
        <p:xfrm>
          <a:off x="4494213" y="2301875"/>
          <a:ext cx="1490662" cy="503238"/>
        </p:xfrm>
        <a:graphic>
          <a:graphicData uri="http://schemas.openxmlformats.org/presentationml/2006/ole">
            <mc:AlternateContent xmlns:mc="http://schemas.openxmlformats.org/markup-compatibility/2006">
              <mc:Choice xmlns:v="urn:schemas-microsoft-com:vml" Requires="v">
                <p:oleObj spid="_x0000_s27525" name="Equation" r:id="rId8" imgW="1803400" imgH="609600" progId="Equation.DSMT4">
                  <p:embed/>
                </p:oleObj>
              </mc:Choice>
              <mc:Fallback>
                <p:oleObj name="Equation" r:id="rId8" imgW="1803400" imgH="609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4213" y="2301875"/>
                        <a:ext cx="149066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447444869"/>
              </p:ext>
            </p:extLst>
          </p:nvPr>
        </p:nvGraphicFramePr>
        <p:xfrm>
          <a:off x="4429125" y="2895600"/>
          <a:ext cx="2124075" cy="669925"/>
        </p:xfrm>
        <a:graphic>
          <a:graphicData uri="http://schemas.openxmlformats.org/presentationml/2006/ole">
            <mc:AlternateContent xmlns:mc="http://schemas.openxmlformats.org/markup-compatibility/2006">
              <mc:Choice xmlns:v="urn:schemas-microsoft-com:vml" Requires="v">
                <p:oleObj spid="_x0000_s27526" name="Equation" r:id="rId10" imgW="2336800" imgH="736600" progId="Equation.DSMT4">
                  <p:embed/>
                </p:oleObj>
              </mc:Choice>
              <mc:Fallback>
                <p:oleObj name="Equation" r:id="rId10" imgW="2336800" imgH="736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9125" y="2895600"/>
                        <a:ext cx="2124075"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p:cNvSpPr>
            <a:spLocks noGrp="1"/>
          </p:cNvSpPr>
          <p:nvPr>
            <p:ph idx="13"/>
          </p:nvPr>
        </p:nvSpPr>
        <p:spPr>
          <a:xfrm>
            <a:off x="3505200" y="3699164"/>
            <a:ext cx="3733800" cy="415636"/>
          </a:xfrm>
        </p:spPr>
        <p:txBody>
          <a:bodyPr/>
          <a:lstStyle/>
          <a:p>
            <a:pPr marL="219600" indent="-219600">
              <a:lnSpc>
                <a:spcPct val="90000"/>
              </a:lnSpc>
              <a:spcBef>
                <a:spcPts val="1000"/>
              </a:spcBef>
              <a:spcAft>
                <a:spcPts val="0"/>
              </a:spcAft>
              <a:buFont typeface="Arial" panose="020B0604020202020204" pitchFamily="34" charset="0"/>
              <a:buChar char="•"/>
            </a:pPr>
            <a:r>
              <a:rPr lang="en-US" altLang="en-US" sz="2000" dirty="0"/>
              <a:t> </a:t>
            </a:r>
            <a:r>
              <a:rPr lang="en-US" altLang="en-US" sz="2000" dirty="0">
                <a:solidFill>
                  <a:srgbClr val="C00000"/>
                </a:solidFill>
              </a:rPr>
              <a:t>What are </a:t>
            </a:r>
            <a:r>
              <a:rPr lang="en-US" altLang="en-US" sz="2000" i="1" dirty="0">
                <a:solidFill>
                  <a:srgbClr val="C00000"/>
                </a:solidFill>
              </a:rPr>
              <a:t>x</a:t>
            </a:r>
            <a:r>
              <a:rPr lang="en-US" altLang="en-US" sz="2000" dirty="0">
                <a:solidFill>
                  <a:srgbClr val="C00000"/>
                </a:solidFill>
              </a:rPr>
              <a:t>, </a:t>
            </a:r>
            <a:r>
              <a:rPr lang="en-US" altLang="en-US" sz="2000" i="1" dirty="0">
                <a:solidFill>
                  <a:srgbClr val="C00000"/>
                </a:solidFill>
              </a:rPr>
              <a:t>v</a:t>
            </a:r>
            <a:r>
              <a:rPr lang="en-US" altLang="en-US" sz="2000" dirty="0">
                <a:solidFill>
                  <a:srgbClr val="C00000"/>
                </a:solidFill>
              </a:rPr>
              <a:t>, and </a:t>
            </a:r>
            <a:r>
              <a:rPr lang="en-US" altLang="en-US" sz="2000" i="1" dirty="0">
                <a:solidFill>
                  <a:srgbClr val="C00000"/>
                </a:solidFill>
              </a:rPr>
              <a:t>a</a:t>
            </a:r>
            <a:r>
              <a:rPr lang="en-US" altLang="en-US" sz="2000" dirty="0">
                <a:solidFill>
                  <a:srgbClr val="C00000"/>
                </a:solidFill>
              </a:rPr>
              <a:t> at </a:t>
            </a:r>
            <a:r>
              <a:rPr lang="en-US" altLang="en-US" sz="2000" i="1" dirty="0">
                <a:solidFill>
                  <a:srgbClr val="C00000"/>
                </a:solidFill>
              </a:rPr>
              <a:t>t</a:t>
            </a:r>
            <a:r>
              <a:rPr lang="en-US" altLang="en-US" sz="2000" dirty="0">
                <a:solidFill>
                  <a:srgbClr val="C00000"/>
                </a:solidFill>
              </a:rPr>
              <a:t> = 2s?</a:t>
            </a:r>
          </a:p>
        </p:txBody>
      </p:sp>
      <p:sp>
        <p:nvSpPr>
          <p:cNvPr id="10" name="Content Placeholder 9"/>
          <p:cNvSpPr>
            <a:spLocks noGrp="1"/>
          </p:cNvSpPr>
          <p:nvPr>
            <p:ph idx="14"/>
          </p:nvPr>
        </p:nvSpPr>
        <p:spPr>
          <a:xfrm>
            <a:off x="3771900" y="4156364"/>
            <a:ext cx="4922838" cy="415636"/>
          </a:xfrm>
        </p:spPr>
        <p:txBody>
          <a:bodyPr/>
          <a:lstStyle/>
          <a:p>
            <a:r>
              <a:rPr lang="en-US" altLang="en-US" sz="2000" dirty="0"/>
              <a:t>at </a:t>
            </a:r>
            <a:r>
              <a:rPr lang="en-US" altLang="en-US" sz="2000" i="1" dirty="0"/>
              <a:t>t</a:t>
            </a:r>
            <a:r>
              <a:rPr lang="en-US" altLang="en-US" sz="2000" dirty="0"/>
              <a:t> = 2 s, </a:t>
            </a:r>
            <a:r>
              <a:rPr lang="en-US" altLang="en-US" sz="2000" i="1" dirty="0"/>
              <a:t>x</a:t>
            </a:r>
            <a:r>
              <a:rPr lang="en-US" altLang="en-US" sz="2000" dirty="0"/>
              <a:t> = 16 m, </a:t>
            </a:r>
            <a:r>
              <a:rPr lang="en-US" altLang="en-US" sz="2000" i="1" dirty="0"/>
              <a:t>v</a:t>
            </a:r>
            <a:r>
              <a:rPr lang="en-US" altLang="en-US" sz="2000" dirty="0"/>
              <a:t> = </a:t>
            </a:r>
            <a:r>
              <a:rPr lang="en-US" altLang="en-US" sz="2000" i="1" dirty="0" err="1"/>
              <a:t>v</a:t>
            </a:r>
            <a:r>
              <a:rPr lang="en-US" altLang="en-US" sz="2000" i="1" baseline="-25000" dirty="0" err="1"/>
              <a:t>max</a:t>
            </a:r>
            <a:r>
              <a:rPr lang="en-US" altLang="en-US" sz="2000" dirty="0"/>
              <a:t> = 12 m/s, </a:t>
            </a:r>
            <a:r>
              <a:rPr lang="en-US" altLang="en-US" sz="2000" i="1" dirty="0"/>
              <a:t>a</a:t>
            </a:r>
            <a:r>
              <a:rPr lang="en-US" altLang="en-US" sz="2000" dirty="0"/>
              <a:t> = 0</a:t>
            </a:r>
          </a:p>
        </p:txBody>
      </p:sp>
      <p:sp>
        <p:nvSpPr>
          <p:cNvPr id="11" name="Content Placeholder 10"/>
          <p:cNvSpPr>
            <a:spLocks noGrp="1"/>
          </p:cNvSpPr>
          <p:nvPr>
            <p:ph idx="15"/>
          </p:nvPr>
        </p:nvSpPr>
        <p:spPr>
          <a:xfrm>
            <a:off x="3505200" y="4648200"/>
            <a:ext cx="5257800" cy="678326"/>
          </a:xfrm>
        </p:spPr>
        <p:txBody>
          <a:bodyPr/>
          <a:lstStyle/>
          <a:p>
            <a:pPr marL="292608" indent="-292608">
              <a:buFont typeface="Arial" panose="020B0604020202020204" pitchFamily="34" charset="0"/>
              <a:buChar char="•"/>
            </a:pPr>
            <a:r>
              <a:rPr lang="en-US" altLang="en-US" sz="2000" dirty="0"/>
              <a:t>Note that </a:t>
            </a:r>
            <a:r>
              <a:rPr lang="en-US" altLang="en-US" sz="2000" i="1" dirty="0" err="1"/>
              <a:t>v</a:t>
            </a:r>
            <a:r>
              <a:rPr lang="en-US" altLang="en-US" sz="2000" i="1" baseline="-25000" dirty="0" err="1"/>
              <a:t>max</a:t>
            </a:r>
            <a:r>
              <a:rPr lang="en-US" altLang="en-US" sz="2000" dirty="0"/>
              <a:t> occurs when </a:t>
            </a:r>
            <a:r>
              <a:rPr lang="en-US" altLang="en-US" sz="2000" i="1" dirty="0"/>
              <a:t>a </a:t>
            </a:r>
            <a:r>
              <a:rPr lang="en-US" altLang="en-US" sz="2000" dirty="0"/>
              <a:t>= 0, and that the slope of the velocity curve is zero at this point.</a:t>
            </a:r>
          </a:p>
        </p:txBody>
      </p:sp>
      <p:sp>
        <p:nvSpPr>
          <p:cNvPr id="12" name="Content Placeholder 11"/>
          <p:cNvSpPr>
            <a:spLocks noGrp="1"/>
          </p:cNvSpPr>
          <p:nvPr>
            <p:ph idx="16"/>
          </p:nvPr>
        </p:nvSpPr>
        <p:spPr>
          <a:xfrm>
            <a:off x="3733800" y="5387113"/>
            <a:ext cx="3429000" cy="343501"/>
          </a:xfrm>
        </p:spPr>
        <p:txBody>
          <a:bodyPr/>
          <a:lstStyle/>
          <a:p>
            <a:r>
              <a:rPr lang="en-US" altLang="en-US" sz="2000" dirty="0">
                <a:solidFill>
                  <a:srgbClr val="C00000"/>
                </a:solidFill>
              </a:rPr>
              <a:t>What are </a:t>
            </a:r>
            <a:r>
              <a:rPr lang="en-US" altLang="en-US" sz="2000" i="1" dirty="0">
                <a:solidFill>
                  <a:srgbClr val="C00000"/>
                </a:solidFill>
              </a:rPr>
              <a:t>x</a:t>
            </a:r>
            <a:r>
              <a:rPr lang="en-US" altLang="en-US" sz="2000" dirty="0">
                <a:solidFill>
                  <a:srgbClr val="C00000"/>
                </a:solidFill>
              </a:rPr>
              <a:t>, </a:t>
            </a:r>
            <a:r>
              <a:rPr lang="en-US" altLang="en-US" sz="2000" i="1" dirty="0">
                <a:solidFill>
                  <a:srgbClr val="C00000"/>
                </a:solidFill>
              </a:rPr>
              <a:t>v</a:t>
            </a:r>
            <a:r>
              <a:rPr lang="en-US" altLang="en-US" sz="2000" dirty="0">
                <a:solidFill>
                  <a:srgbClr val="C00000"/>
                </a:solidFill>
              </a:rPr>
              <a:t>, and </a:t>
            </a:r>
            <a:r>
              <a:rPr lang="en-US" altLang="en-US" sz="2000" i="1" dirty="0">
                <a:solidFill>
                  <a:srgbClr val="C00000"/>
                </a:solidFill>
              </a:rPr>
              <a:t>a</a:t>
            </a:r>
            <a:r>
              <a:rPr lang="en-US" altLang="en-US" sz="2000" dirty="0">
                <a:solidFill>
                  <a:srgbClr val="C00000"/>
                </a:solidFill>
              </a:rPr>
              <a:t> at </a:t>
            </a:r>
            <a:r>
              <a:rPr lang="en-US" altLang="en-US" sz="2000" i="1" dirty="0">
                <a:solidFill>
                  <a:srgbClr val="C00000"/>
                </a:solidFill>
              </a:rPr>
              <a:t>t</a:t>
            </a:r>
            <a:r>
              <a:rPr lang="en-US" altLang="en-US" sz="2000" dirty="0">
                <a:solidFill>
                  <a:srgbClr val="C00000"/>
                </a:solidFill>
              </a:rPr>
              <a:t> = 4s?</a:t>
            </a:r>
          </a:p>
        </p:txBody>
      </p:sp>
      <p:sp>
        <p:nvSpPr>
          <p:cNvPr id="13" name="Content Placeholder 12"/>
          <p:cNvSpPr>
            <a:spLocks noGrp="1"/>
          </p:cNvSpPr>
          <p:nvPr>
            <p:ph idx="17"/>
          </p:nvPr>
        </p:nvSpPr>
        <p:spPr>
          <a:xfrm>
            <a:off x="3429000" y="5791200"/>
            <a:ext cx="4800600" cy="415636"/>
          </a:xfrm>
        </p:spPr>
        <p:txBody>
          <a:bodyPr/>
          <a:lstStyle/>
          <a:p>
            <a:pPr marL="292608" indent="-292608">
              <a:buFont typeface="Arial" panose="020B0604020202020204" pitchFamily="34" charset="0"/>
              <a:buChar char="•"/>
            </a:pPr>
            <a:r>
              <a:rPr lang="en-US" altLang="en-US" sz="2000" dirty="0"/>
              <a:t>at </a:t>
            </a:r>
            <a:r>
              <a:rPr lang="en-US" altLang="en-US" sz="2000" i="1" dirty="0"/>
              <a:t>t</a:t>
            </a:r>
            <a:r>
              <a:rPr lang="en-US" altLang="en-US" sz="2000" dirty="0"/>
              <a:t> = 4 s, </a:t>
            </a:r>
            <a:r>
              <a:rPr lang="en-US" altLang="en-US" sz="2000" i="1" dirty="0"/>
              <a:t>x</a:t>
            </a:r>
            <a:r>
              <a:rPr lang="en-US" altLang="en-US" sz="2000" dirty="0"/>
              <a:t> = </a:t>
            </a:r>
            <a:r>
              <a:rPr lang="en-US" altLang="en-US" sz="2000" i="1" dirty="0" err="1"/>
              <a:t>x</a:t>
            </a:r>
            <a:r>
              <a:rPr lang="en-US" altLang="en-US" sz="2000" i="1" baseline="-25000" dirty="0" err="1"/>
              <a:t>max</a:t>
            </a:r>
            <a:r>
              <a:rPr lang="en-US" altLang="en-US" sz="2000" dirty="0"/>
              <a:t> = 32 m, </a:t>
            </a:r>
            <a:r>
              <a:rPr lang="en-US" altLang="en-US" sz="2000" i="1" dirty="0"/>
              <a:t>v</a:t>
            </a:r>
            <a:r>
              <a:rPr lang="en-US" altLang="en-US" sz="2000" dirty="0"/>
              <a:t> = 0, </a:t>
            </a:r>
            <a:r>
              <a:rPr lang="en-US" altLang="en-US" sz="2000" i="1" dirty="0"/>
              <a:t>a</a:t>
            </a:r>
            <a:r>
              <a:rPr lang="en-US" altLang="en-US" sz="2000" dirty="0"/>
              <a:t> = −12</a:t>
            </a:r>
          </a:p>
        </p:txBody>
      </p:sp>
      <p:graphicFrame>
        <p:nvGraphicFramePr>
          <p:cNvPr id="3" name="Object 2"/>
          <p:cNvGraphicFramePr>
            <a:graphicFrameLocks noChangeAspect="1"/>
          </p:cNvGraphicFramePr>
          <p:nvPr>
            <p:extLst>
              <p:ext uri="{D42A27DB-BD31-4B8C-83A1-F6EECF244321}">
                <p14:modId xmlns:p14="http://schemas.microsoft.com/office/powerpoint/2010/main" val="2386317065"/>
              </p:ext>
            </p:extLst>
          </p:nvPr>
        </p:nvGraphicFramePr>
        <p:xfrm>
          <a:off x="7999903" y="5819775"/>
          <a:ext cx="465137" cy="296863"/>
        </p:xfrm>
        <a:graphic>
          <a:graphicData uri="http://schemas.openxmlformats.org/presentationml/2006/ole">
            <mc:AlternateContent xmlns:mc="http://schemas.openxmlformats.org/markup-compatibility/2006">
              <mc:Choice xmlns:v="urn:schemas-microsoft-com:vml" Requires="v">
                <p:oleObj spid="_x0000_s27527" name="Equation" r:id="rId12" imgW="317160" imgH="203040" progId="Equation.DSMT4">
                  <p:embed/>
                </p:oleObj>
              </mc:Choice>
              <mc:Fallback>
                <p:oleObj name="Equation" r:id="rId12" imgW="317160" imgH="203040" progId="Equation.DSMT4">
                  <p:embed/>
                  <p:pic>
                    <p:nvPicPr>
                      <p:cNvPr id="0" name=""/>
                      <p:cNvPicPr/>
                      <p:nvPr/>
                    </p:nvPicPr>
                    <p:blipFill>
                      <a:blip r:embed="rId13"/>
                      <a:stretch>
                        <a:fillRect/>
                      </a:stretch>
                    </p:blipFill>
                    <p:spPr>
                      <a:xfrm>
                        <a:off x="7999903" y="5819775"/>
                        <a:ext cx="465137" cy="296863"/>
                      </a:xfrm>
                      <a:prstGeom prst="rect">
                        <a:avLst/>
                      </a:prstGeom>
                    </p:spPr>
                  </p:pic>
                </p:oleObj>
              </mc:Fallback>
            </mc:AlternateContent>
          </a:graphicData>
        </a:graphic>
      </p:graphicFrame>
    </p:spTree>
    <p:extLst>
      <p:ext uri="{BB962C8B-B14F-4D97-AF65-F5344CB8AC3E}">
        <p14:creationId xmlns:p14="http://schemas.microsoft.com/office/powerpoint/2010/main" val="26128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Determining the Motion of a Particle</a:t>
            </a:r>
            <a:endParaRPr lang="en-US" b="1" dirty="0"/>
          </a:p>
        </p:txBody>
      </p:sp>
      <p:sp>
        <p:nvSpPr>
          <p:cNvPr id="3" name="Content Placeholder 2"/>
          <p:cNvSpPr>
            <a:spLocks noGrp="1"/>
          </p:cNvSpPr>
          <p:nvPr>
            <p:ph idx="1"/>
          </p:nvPr>
        </p:nvSpPr>
        <p:spPr>
          <a:xfrm>
            <a:off x="457200" y="1081913"/>
            <a:ext cx="8229600" cy="3261487"/>
          </a:xfrm>
        </p:spPr>
        <p:txBody>
          <a:bodyPr/>
          <a:lstStyle/>
          <a:p>
            <a:pPr>
              <a:spcBef>
                <a:spcPct val="50000"/>
              </a:spcBef>
              <a:spcAft>
                <a:spcPts val="0"/>
              </a:spcAft>
            </a:pPr>
            <a:r>
              <a:rPr lang="en-US" altLang="en-US" b="1" dirty="0"/>
              <a:t>We often determine accelerations from the forces applied (kinetics will be covered later)</a:t>
            </a:r>
          </a:p>
          <a:p>
            <a:pPr>
              <a:spcBef>
                <a:spcPct val="50000"/>
              </a:spcBef>
              <a:spcAft>
                <a:spcPts val="0"/>
              </a:spcAft>
            </a:pPr>
            <a:r>
              <a:rPr lang="en-US" altLang="en-US" b="1" dirty="0"/>
              <a:t>Generally have three classes of motion</a:t>
            </a:r>
          </a:p>
          <a:p>
            <a:pPr marL="292608" indent="-292608">
              <a:spcBef>
                <a:spcPct val="50000"/>
              </a:spcBef>
              <a:spcAft>
                <a:spcPts val="0"/>
              </a:spcAft>
              <a:buFont typeface="Arial" panose="020B0604020202020204" pitchFamily="34" charset="0"/>
              <a:buChar char="•"/>
            </a:pPr>
            <a:r>
              <a:rPr lang="en-US" altLang="en-US" sz="2400" dirty="0"/>
              <a:t>acceleration given as a function of </a:t>
            </a:r>
            <a:r>
              <a:rPr lang="en-US" altLang="en-US" sz="2400" i="1" dirty="0"/>
              <a:t>time</a:t>
            </a:r>
            <a:r>
              <a:rPr lang="en-US" altLang="en-US" sz="2400" dirty="0"/>
              <a:t>, </a:t>
            </a:r>
            <a:r>
              <a:rPr lang="en-US" altLang="en-US" sz="2400" i="1" dirty="0"/>
              <a:t>a</a:t>
            </a:r>
            <a:r>
              <a:rPr lang="en-US" altLang="en-US" sz="2400" dirty="0"/>
              <a:t> = </a:t>
            </a:r>
            <a:r>
              <a:rPr lang="en-US" altLang="en-US" sz="2400" i="1" dirty="0"/>
              <a:t>f</a:t>
            </a:r>
            <a:r>
              <a:rPr lang="en-US" altLang="en-US" sz="2400" dirty="0"/>
              <a:t>(</a:t>
            </a:r>
            <a:r>
              <a:rPr lang="en-US" altLang="en-US" sz="2400" i="1" dirty="0"/>
              <a:t>t</a:t>
            </a:r>
            <a:r>
              <a:rPr lang="en-US" altLang="en-US" sz="2400" dirty="0"/>
              <a:t>).</a:t>
            </a:r>
          </a:p>
          <a:p>
            <a:pPr marL="292608" indent="-292608">
              <a:spcBef>
                <a:spcPct val="50000"/>
              </a:spcBef>
              <a:spcAft>
                <a:spcPts val="0"/>
              </a:spcAft>
              <a:buFont typeface="Arial" panose="020B0604020202020204" pitchFamily="34" charset="0"/>
              <a:buChar char="•"/>
            </a:pPr>
            <a:r>
              <a:rPr lang="en-US" altLang="en-US" sz="2400" dirty="0"/>
              <a:t>acceleration given as a function of </a:t>
            </a:r>
            <a:r>
              <a:rPr lang="en-US" altLang="en-US" sz="2400" i="1" dirty="0"/>
              <a:t>position</a:t>
            </a:r>
            <a:r>
              <a:rPr lang="en-US" altLang="en-US" sz="2400" dirty="0"/>
              <a:t>, </a:t>
            </a:r>
            <a:r>
              <a:rPr lang="en-US" altLang="en-US" sz="2400" i="1" dirty="0"/>
              <a:t>a</a:t>
            </a:r>
            <a:r>
              <a:rPr lang="en-US" altLang="en-US" sz="2400" dirty="0"/>
              <a:t> = </a:t>
            </a:r>
            <a:r>
              <a:rPr lang="en-US" altLang="en-US" sz="2400" i="1" dirty="0"/>
              <a:t>f</a:t>
            </a:r>
            <a:r>
              <a:rPr lang="en-US" altLang="en-US" sz="2400" dirty="0"/>
              <a:t>(</a:t>
            </a:r>
            <a:r>
              <a:rPr lang="en-US" altLang="en-US" sz="2400" i="1" dirty="0"/>
              <a:t>x</a:t>
            </a:r>
            <a:r>
              <a:rPr lang="en-US" altLang="en-US" sz="2400" dirty="0"/>
              <a:t>).</a:t>
            </a:r>
          </a:p>
          <a:p>
            <a:pPr marL="292608" indent="-292608">
              <a:spcBef>
                <a:spcPct val="50000"/>
              </a:spcBef>
              <a:spcAft>
                <a:spcPts val="0"/>
              </a:spcAft>
              <a:buFont typeface="Arial" panose="020B0604020202020204" pitchFamily="34" charset="0"/>
              <a:buChar char="•"/>
            </a:pPr>
            <a:r>
              <a:rPr lang="en-US" altLang="en-US" sz="2400" dirty="0"/>
              <a:t>acceleration given as a function of </a:t>
            </a:r>
            <a:r>
              <a:rPr lang="en-US" altLang="en-US" sz="2400" i="1" dirty="0"/>
              <a:t>velocity</a:t>
            </a:r>
            <a:r>
              <a:rPr lang="en-US" altLang="en-US" sz="2400" dirty="0"/>
              <a:t>, </a:t>
            </a:r>
            <a:r>
              <a:rPr lang="en-US" altLang="en-US" sz="2400" i="1" dirty="0"/>
              <a:t>a</a:t>
            </a:r>
            <a:r>
              <a:rPr lang="en-US" altLang="en-US" sz="2400" dirty="0"/>
              <a:t> = </a:t>
            </a:r>
            <a:r>
              <a:rPr lang="en-US" altLang="en-US" sz="2400" i="1" dirty="0"/>
              <a:t>f</a:t>
            </a:r>
            <a:r>
              <a:rPr lang="en-US" altLang="en-US" sz="2400" dirty="0"/>
              <a:t>(</a:t>
            </a:r>
            <a:r>
              <a:rPr lang="en-US" altLang="en-US" sz="2400" i="1" dirty="0"/>
              <a:t>v</a:t>
            </a:r>
            <a:r>
              <a:rPr lang="en-US" altLang="en-US" sz="2400" dirty="0"/>
              <a:t>).</a:t>
            </a:r>
          </a:p>
        </p:txBody>
      </p:sp>
      <p:sp>
        <p:nvSpPr>
          <p:cNvPr id="6" name="Content Placeholder 5"/>
          <p:cNvSpPr>
            <a:spLocks noGrp="1"/>
          </p:cNvSpPr>
          <p:nvPr>
            <p:ph idx="13"/>
          </p:nvPr>
        </p:nvSpPr>
        <p:spPr>
          <a:xfrm>
            <a:off x="457200" y="4427722"/>
            <a:ext cx="8229600" cy="801503"/>
          </a:xfrm>
        </p:spPr>
        <p:txBody>
          <a:bodyPr/>
          <a:lstStyle/>
          <a:p>
            <a:r>
              <a:rPr lang="en-US" altLang="en-US" b="1" dirty="0">
                <a:solidFill>
                  <a:srgbClr val="AD0B1E"/>
                </a:solidFill>
              </a:rPr>
              <a:t> Can you think of a physical example of when force is a function of position?</a:t>
            </a:r>
          </a:p>
        </p:txBody>
      </p:sp>
      <p:sp>
        <p:nvSpPr>
          <p:cNvPr id="8" name="Content Placeholder 7"/>
          <p:cNvSpPr>
            <a:spLocks noGrp="1"/>
          </p:cNvSpPr>
          <p:nvPr>
            <p:ph idx="15"/>
          </p:nvPr>
        </p:nvSpPr>
        <p:spPr>
          <a:xfrm>
            <a:off x="838200" y="5666624"/>
            <a:ext cx="1371600" cy="429376"/>
          </a:xfrm>
        </p:spPr>
        <p:txBody>
          <a:bodyPr/>
          <a:lstStyle/>
          <a:p>
            <a:r>
              <a:rPr lang="en-US" altLang="en-US" b="1" dirty="0">
                <a:solidFill>
                  <a:srgbClr val="000000"/>
                </a:solidFill>
              </a:rPr>
              <a:t>A Spring</a:t>
            </a:r>
          </a:p>
        </p:txBody>
      </p:sp>
      <p:sp>
        <p:nvSpPr>
          <p:cNvPr id="7" name="Content Placeholder 6"/>
          <p:cNvSpPr>
            <a:spLocks noGrp="1"/>
          </p:cNvSpPr>
          <p:nvPr>
            <p:ph idx="14"/>
          </p:nvPr>
        </p:nvSpPr>
        <p:spPr>
          <a:xfrm>
            <a:off x="3230249" y="4804340"/>
            <a:ext cx="5105400" cy="472314"/>
          </a:xfrm>
        </p:spPr>
        <p:txBody>
          <a:bodyPr/>
          <a:lstStyle/>
          <a:p>
            <a:r>
              <a:rPr lang="en-US" altLang="en-US" b="1" dirty="0">
                <a:solidFill>
                  <a:srgbClr val="AD0B1E"/>
                </a:solidFill>
              </a:rPr>
              <a:t>When force is a function of velocity?</a:t>
            </a:r>
          </a:p>
        </p:txBody>
      </p:sp>
      <p:sp>
        <p:nvSpPr>
          <p:cNvPr id="9" name="Content Placeholder 8"/>
          <p:cNvSpPr>
            <a:spLocks noGrp="1"/>
          </p:cNvSpPr>
          <p:nvPr>
            <p:ph idx="16"/>
          </p:nvPr>
        </p:nvSpPr>
        <p:spPr>
          <a:xfrm>
            <a:off x="6210712" y="5742824"/>
            <a:ext cx="952088" cy="429376"/>
          </a:xfrm>
        </p:spPr>
        <p:txBody>
          <a:bodyPr/>
          <a:lstStyle/>
          <a:p>
            <a:r>
              <a:rPr lang="en-US" altLang="en-US" b="1" dirty="0">
                <a:solidFill>
                  <a:srgbClr val="000000"/>
                </a:solidFill>
              </a:rPr>
              <a:t>Drag</a:t>
            </a:r>
          </a:p>
        </p:txBody>
      </p:sp>
    </p:spTree>
    <p:extLst>
      <p:ext uri="{BB962C8B-B14F-4D97-AF65-F5344CB8AC3E}">
        <p14:creationId xmlns:p14="http://schemas.microsoft.com/office/powerpoint/2010/main" val="96621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7" grpId="0" build="p"/>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082"/>
            <a:ext cx="8229600" cy="1177636"/>
          </a:xfrm>
        </p:spPr>
        <p:txBody>
          <a:bodyPr/>
          <a:lstStyle/>
          <a:p>
            <a:r>
              <a:rPr lang="en-US" altLang="en-US" b="1" dirty="0">
                <a:ea typeface="ＭＳ Ｐゴシック" pitchFamily="34" charset="-128"/>
              </a:rPr>
              <a:t>Acceleration as a function of time, position, or velocity</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1524000"/>
            <a:ext cx="7557025" cy="4834232"/>
          </a:xfrm>
          <a:prstGeom prst="rect">
            <a:avLst/>
          </a:prstGeom>
        </p:spPr>
      </p:pic>
    </p:spTree>
    <p:extLst>
      <p:ext uri="{BB962C8B-B14F-4D97-AF65-F5344CB8AC3E}">
        <p14:creationId xmlns:p14="http://schemas.microsoft.com/office/powerpoint/2010/main" val="97973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
            <a:ext cx="8229600" cy="670560"/>
          </a:xfrm>
        </p:spPr>
        <p:txBody>
          <a:bodyPr/>
          <a:lstStyle/>
          <a:p>
            <a:r>
              <a:rPr lang="en-US" altLang="en-US" sz="4000" b="1" dirty="0">
                <a:ea typeface="ＭＳ Ｐゴシック" pitchFamily="34" charset="-128"/>
              </a:rPr>
              <a:t>Sample Problem 11.2</a:t>
            </a:r>
            <a:r>
              <a:rPr lang="en-US" altLang="en-US" b="1" dirty="0">
                <a:ea typeface="ＭＳ Ｐゴシック" pitchFamily="34" charset="-128"/>
              </a:rPr>
              <a:t> </a:t>
            </a:r>
            <a:r>
              <a:rPr lang="en-US" altLang="en-US" sz="1000" dirty="0">
                <a:ea typeface="ＭＳ Ｐゴシック" pitchFamily="34" charset="-128"/>
              </a:rPr>
              <a:t>1</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82" y="999272"/>
            <a:ext cx="2279598" cy="2385772"/>
          </a:xfrm>
          <a:prstGeom prst="rect">
            <a:avLst/>
          </a:prstGeom>
        </p:spPr>
      </p:pic>
      <p:sp>
        <p:nvSpPr>
          <p:cNvPr id="8" name="Content Placeholder 7"/>
          <p:cNvSpPr>
            <a:spLocks noGrp="1"/>
          </p:cNvSpPr>
          <p:nvPr>
            <p:ph idx="15"/>
          </p:nvPr>
        </p:nvSpPr>
        <p:spPr>
          <a:xfrm>
            <a:off x="152400" y="3422073"/>
            <a:ext cx="4343400" cy="692727"/>
          </a:xfrm>
        </p:spPr>
        <p:txBody>
          <a:bodyPr/>
          <a:lstStyle/>
          <a:p>
            <a:pPr>
              <a:spcBef>
                <a:spcPts val="0"/>
              </a:spcBef>
              <a:spcAft>
                <a:spcPts val="0"/>
              </a:spcAft>
            </a:pPr>
            <a:r>
              <a:rPr lang="en-US" altLang="en-US" sz="2000" dirty="0"/>
              <a:t>Ball tossed with 10 m/s vertical velocity from window 20 m above ground. </a:t>
            </a:r>
          </a:p>
        </p:txBody>
      </p:sp>
      <p:sp>
        <p:nvSpPr>
          <p:cNvPr id="9" name="Content Placeholder 8"/>
          <p:cNvSpPr>
            <a:spLocks noGrp="1"/>
          </p:cNvSpPr>
          <p:nvPr>
            <p:ph idx="16"/>
          </p:nvPr>
        </p:nvSpPr>
        <p:spPr>
          <a:xfrm>
            <a:off x="185470" y="4136835"/>
            <a:ext cx="4114800" cy="2190944"/>
          </a:xfrm>
        </p:spPr>
        <p:txBody>
          <a:bodyPr/>
          <a:lstStyle/>
          <a:p>
            <a:pPr marL="292608" indent="-292608">
              <a:spcBef>
                <a:spcPts val="0"/>
              </a:spcBef>
              <a:spcAft>
                <a:spcPts val="0"/>
              </a:spcAft>
            </a:pPr>
            <a:r>
              <a:rPr lang="en-US" altLang="en-US" sz="2000" dirty="0"/>
              <a:t>Determine:</a:t>
            </a:r>
          </a:p>
          <a:p>
            <a:pPr marL="292608" indent="-292608">
              <a:spcBef>
                <a:spcPts val="0"/>
              </a:spcBef>
              <a:spcAft>
                <a:spcPts val="0"/>
              </a:spcAft>
              <a:buFontTx/>
              <a:buChar char="•"/>
            </a:pPr>
            <a:r>
              <a:rPr lang="en-US" altLang="en-US" sz="2000" dirty="0"/>
              <a:t>velocity and elevation above ground at time </a:t>
            </a:r>
            <a:r>
              <a:rPr lang="en-US" altLang="en-US" sz="2000" i="1" dirty="0" err="1"/>
              <a:t>t</a:t>
            </a:r>
            <a:r>
              <a:rPr lang="en-US" altLang="en-US" sz="2000" dirty="0" err="1"/>
              <a:t>,</a:t>
            </a:r>
            <a:r>
              <a:rPr lang="en-US" altLang="en-US" sz="2000" dirty="0"/>
              <a:t> </a:t>
            </a:r>
          </a:p>
          <a:p>
            <a:pPr marL="292608" indent="-292608">
              <a:spcBef>
                <a:spcPts val="0"/>
              </a:spcBef>
              <a:spcAft>
                <a:spcPts val="0"/>
              </a:spcAft>
              <a:buFontTx/>
              <a:buChar char="•"/>
            </a:pPr>
            <a:r>
              <a:rPr lang="en-US" altLang="en-US" sz="2000" dirty="0"/>
              <a:t>highest elevation reached by ball and corresponding time, and </a:t>
            </a:r>
          </a:p>
          <a:p>
            <a:pPr marL="292608" indent="-292608">
              <a:spcBef>
                <a:spcPts val="0"/>
              </a:spcBef>
              <a:spcAft>
                <a:spcPts val="0"/>
              </a:spcAft>
              <a:buFontTx/>
              <a:buChar char="•"/>
            </a:pPr>
            <a:r>
              <a:rPr lang="en-US" altLang="en-US" sz="2000" dirty="0"/>
              <a:t>time when ball will hit the ground and corresponding velocity.</a:t>
            </a:r>
          </a:p>
        </p:txBody>
      </p:sp>
      <p:sp>
        <p:nvSpPr>
          <p:cNvPr id="3" name="Content Placeholder 2"/>
          <p:cNvSpPr>
            <a:spLocks noGrp="1"/>
          </p:cNvSpPr>
          <p:nvPr>
            <p:ph idx="1"/>
          </p:nvPr>
        </p:nvSpPr>
        <p:spPr>
          <a:xfrm>
            <a:off x="4572000" y="1126807"/>
            <a:ext cx="4495800" cy="1466850"/>
          </a:xfrm>
        </p:spPr>
        <p:txBody>
          <a:bodyPr/>
          <a:lstStyle/>
          <a:p>
            <a:pPr>
              <a:spcBef>
                <a:spcPts val="0"/>
              </a:spcBef>
            </a:pPr>
            <a:r>
              <a:rPr lang="en-US" altLang="en-US" sz="2000" b="1" dirty="0">
                <a:solidFill>
                  <a:srgbClr val="C00000"/>
                </a:solidFill>
              </a:rPr>
              <a:t>Strategy:</a:t>
            </a:r>
          </a:p>
          <a:p>
            <a:pPr marL="292608" indent="-292608">
              <a:spcBef>
                <a:spcPts val="0"/>
              </a:spcBef>
              <a:spcAft>
                <a:spcPts val="0"/>
              </a:spcAft>
              <a:buFont typeface="Arial" panose="020B0604020202020204" pitchFamily="34" charset="0"/>
              <a:buChar char="•"/>
            </a:pPr>
            <a:r>
              <a:rPr lang="en-US" altLang="en-US" sz="2000" dirty="0"/>
              <a:t>Acceleration is constant, so we can directly integrate twice to find </a:t>
            </a:r>
            <a:r>
              <a:rPr lang="en-US" altLang="en-US" sz="2000" i="1" dirty="0"/>
              <a:t>v</a:t>
            </a:r>
            <a:r>
              <a:rPr lang="en-US" altLang="en-US" sz="2000" dirty="0"/>
              <a:t>(</a:t>
            </a:r>
            <a:r>
              <a:rPr lang="en-US" altLang="en-US" sz="2000" i="1" dirty="0"/>
              <a:t>t</a:t>
            </a:r>
            <a:r>
              <a:rPr lang="en-US" altLang="en-US" sz="2000" dirty="0"/>
              <a:t>) and </a:t>
            </a:r>
            <a:r>
              <a:rPr lang="en-US" altLang="en-US" sz="2000" i="1" dirty="0"/>
              <a:t>y</a:t>
            </a:r>
            <a:r>
              <a:rPr lang="en-US" altLang="en-US" sz="2000" dirty="0"/>
              <a:t>(</a:t>
            </a:r>
            <a:r>
              <a:rPr lang="en-US" altLang="en-US" sz="2000" i="1" dirty="0"/>
              <a:t>t</a:t>
            </a:r>
            <a:r>
              <a:rPr lang="en-US" altLang="en-US" sz="2000" dirty="0"/>
              <a:t>).</a:t>
            </a:r>
          </a:p>
        </p:txBody>
      </p:sp>
      <p:sp>
        <p:nvSpPr>
          <p:cNvPr id="6" name="Content Placeholder 5"/>
          <p:cNvSpPr>
            <a:spLocks noGrp="1"/>
          </p:cNvSpPr>
          <p:nvPr>
            <p:ph idx="13"/>
          </p:nvPr>
        </p:nvSpPr>
        <p:spPr>
          <a:xfrm>
            <a:off x="4572000" y="2667000"/>
            <a:ext cx="4495800" cy="969818"/>
          </a:xfrm>
        </p:spPr>
        <p:txBody>
          <a:bodyPr/>
          <a:lstStyle/>
          <a:p>
            <a:pPr marL="292608" indent="-292608">
              <a:spcBef>
                <a:spcPts val="0"/>
              </a:spcBef>
              <a:spcAft>
                <a:spcPts val="0"/>
              </a:spcAft>
              <a:buFont typeface="Arial" panose="020B0604020202020204" pitchFamily="34" charset="0"/>
              <a:buChar char="•"/>
            </a:pPr>
            <a:r>
              <a:rPr lang="en-US" altLang="en-US" sz="2000" dirty="0"/>
              <a:t>Solve for </a:t>
            </a:r>
            <a:r>
              <a:rPr lang="en-US" altLang="en-US" sz="2000" i="1" dirty="0"/>
              <a:t>t</a:t>
            </a:r>
            <a:r>
              <a:rPr lang="en-US" altLang="en-US" sz="2000" dirty="0"/>
              <a:t> when velocity equals zero (time for maximum elevation) and evaluate corresponding altitude.</a:t>
            </a:r>
          </a:p>
        </p:txBody>
      </p:sp>
      <p:sp>
        <p:nvSpPr>
          <p:cNvPr id="7" name="Content Placeholder 6"/>
          <p:cNvSpPr>
            <a:spLocks noGrp="1"/>
          </p:cNvSpPr>
          <p:nvPr>
            <p:ph idx="14"/>
          </p:nvPr>
        </p:nvSpPr>
        <p:spPr>
          <a:xfrm>
            <a:off x="4572000" y="3711952"/>
            <a:ext cx="4495800" cy="1012448"/>
          </a:xfrm>
        </p:spPr>
        <p:txBody>
          <a:bodyPr/>
          <a:lstStyle/>
          <a:p>
            <a:pPr marL="292608" indent="-292608">
              <a:spcBef>
                <a:spcPts val="0"/>
              </a:spcBef>
              <a:spcAft>
                <a:spcPts val="0"/>
              </a:spcAft>
              <a:buFont typeface="Arial" panose="020B0604020202020204" pitchFamily="34" charset="0"/>
              <a:buChar char="•"/>
            </a:pPr>
            <a:r>
              <a:rPr lang="en-US" altLang="en-US" sz="2000" dirty="0"/>
              <a:t>Solve for </a:t>
            </a:r>
            <a:r>
              <a:rPr lang="en-US" altLang="en-US" sz="2000" i="1" dirty="0"/>
              <a:t>t</a:t>
            </a:r>
            <a:r>
              <a:rPr lang="en-US" altLang="en-US" sz="2000" dirty="0"/>
              <a:t> when altitude equals zero (time for ground impact) and evaluate corresponding velocity.</a:t>
            </a:r>
          </a:p>
        </p:txBody>
      </p:sp>
    </p:spTree>
    <p:extLst>
      <p:ext uri="{BB962C8B-B14F-4D97-AF65-F5344CB8AC3E}">
        <p14:creationId xmlns:p14="http://schemas.microsoft.com/office/powerpoint/2010/main" val="731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20505"/>
            <a:ext cx="8229600" cy="670560"/>
          </a:xfrm>
        </p:spPr>
        <p:txBody>
          <a:bodyPr/>
          <a:lstStyle/>
          <a:p>
            <a:r>
              <a:rPr lang="en-US" altLang="en-US" sz="4000" b="1" dirty="0">
                <a:ea typeface="ＭＳ Ｐゴシック" pitchFamily="34" charset="-128"/>
              </a:rPr>
              <a:t>Sample Problem 11.2 </a:t>
            </a:r>
            <a:r>
              <a:rPr lang="en-US" altLang="en-US" sz="1000" dirty="0">
                <a:ea typeface="ＭＳ Ｐゴシック" pitchFamily="34" charset="-128"/>
              </a:rPr>
              <a:t>2</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37864"/>
            <a:ext cx="3085265" cy="2373280"/>
          </a:xfrm>
          <a:prstGeom prst="rect">
            <a:avLst/>
          </a:prstGeom>
        </p:spPr>
      </p:pic>
      <p:sp>
        <p:nvSpPr>
          <p:cNvPr id="3" name="Content Placeholder 2"/>
          <p:cNvSpPr>
            <a:spLocks noGrp="1"/>
          </p:cNvSpPr>
          <p:nvPr>
            <p:ph idx="1"/>
          </p:nvPr>
        </p:nvSpPr>
        <p:spPr>
          <a:xfrm>
            <a:off x="3581400" y="1066800"/>
            <a:ext cx="5334000" cy="801503"/>
          </a:xfrm>
        </p:spPr>
        <p:txBody>
          <a:bodyPr/>
          <a:lstStyle/>
          <a:p>
            <a:pPr>
              <a:spcBef>
                <a:spcPct val="50000"/>
              </a:spcBef>
            </a:pPr>
            <a:r>
              <a:rPr lang="en-US" altLang="en-US" sz="2000" b="1" dirty="0">
                <a:solidFill>
                  <a:srgbClr val="C00000"/>
                </a:solidFill>
              </a:rPr>
              <a:t>Modeling and Analysis:</a:t>
            </a:r>
          </a:p>
          <a:p>
            <a:pPr marL="292608" indent="-292608">
              <a:spcBef>
                <a:spcPct val="3000"/>
              </a:spcBef>
              <a:buFontTx/>
              <a:buChar char="•"/>
            </a:pPr>
            <a:r>
              <a:rPr lang="en-US" altLang="en-US" sz="2000" dirty="0"/>
              <a:t>Integrate twice to find </a:t>
            </a:r>
            <a:r>
              <a:rPr lang="en-US" altLang="en-US" sz="2000" i="1" dirty="0"/>
              <a:t>v</a:t>
            </a:r>
            <a:r>
              <a:rPr lang="en-US" altLang="en-US" sz="2000" dirty="0"/>
              <a:t>(</a:t>
            </a:r>
            <a:r>
              <a:rPr lang="en-US" altLang="en-US" sz="2000" i="1" dirty="0"/>
              <a:t>t</a:t>
            </a:r>
            <a:r>
              <a:rPr lang="en-US" altLang="en-US" sz="2000" dirty="0"/>
              <a:t>) and </a:t>
            </a:r>
            <a:r>
              <a:rPr lang="en-US" altLang="en-US" sz="2000" i="1" dirty="0"/>
              <a:t>y</a:t>
            </a:r>
            <a:r>
              <a:rPr lang="en-US" altLang="en-US" sz="2000" dirty="0"/>
              <a:t>(</a:t>
            </a:r>
            <a:r>
              <a:rPr lang="en-US" altLang="en-US" sz="2000" i="1" dirty="0"/>
              <a:t>t</a:t>
            </a:r>
            <a:r>
              <a:rPr lang="en-US" altLang="en-US" sz="2000" dirty="0"/>
              <a:t>).</a:t>
            </a:r>
          </a:p>
        </p:txBody>
      </p:sp>
      <p:graphicFrame>
        <p:nvGraphicFramePr>
          <p:cNvPr id="10" name="Object 4"/>
          <p:cNvGraphicFramePr>
            <a:graphicFrameLocks noChangeAspect="1"/>
          </p:cNvGraphicFramePr>
          <p:nvPr>
            <p:extLst>
              <p:ext uri="{D42A27DB-BD31-4B8C-83A1-F6EECF244321}">
                <p14:modId xmlns:p14="http://schemas.microsoft.com/office/powerpoint/2010/main" val="1241930513"/>
              </p:ext>
            </p:extLst>
          </p:nvPr>
        </p:nvGraphicFramePr>
        <p:xfrm>
          <a:off x="3886200" y="2017095"/>
          <a:ext cx="3264215" cy="1259505"/>
        </p:xfrm>
        <a:graphic>
          <a:graphicData uri="http://schemas.openxmlformats.org/presentationml/2006/ole">
            <mc:AlternateContent xmlns:mc="http://schemas.openxmlformats.org/markup-compatibility/2006">
              <mc:Choice xmlns:v="urn:schemas-microsoft-com:vml" Requires="v">
                <p:oleObj spid="_x0000_s29642" name="Equation" r:id="rId4" imgW="3949700" imgH="1524000" progId="Equation.DSMT4">
                  <p:embed/>
                </p:oleObj>
              </mc:Choice>
              <mc:Fallback>
                <p:oleObj name="Equation" r:id="rId4" imgW="3949700" imgH="152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017095"/>
                        <a:ext cx="3264215" cy="12595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147439098"/>
              </p:ext>
            </p:extLst>
          </p:nvPr>
        </p:nvGraphicFramePr>
        <p:xfrm>
          <a:off x="6400800" y="3276600"/>
          <a:ext cx="2425700" cy="711200"/>
        </p:xfrm>
        <a:graphic>
          <a:graphicData uri="http://schemas.openxmlformats.org/presentationml/2006/ole">
            <mc:AlternateContent xmlns:mc="http://schemas.openxmlformats.org/markup-compatibility/2006">
              <mc:Choice xmlns:v="urn:schemas-microsoft-com:vml" Requires="v">
                <p:oleObj spid="_x0000_s29643" name="Equation" r:id="rId6" imgW="2425700" imgH="711200" progId="Equation.DSMT4">
                  <p:embed/>
                </p:oleObj>
              </mc:Choice>
              <mc:Fallback>
                <p:oleObj name="Equation" r:id="rId6" imgW="2425700" imgH="71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276600"/>
                        <a:ext cx="2425700" cy="711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3851510"/>
            <a:ext cx="2713943" cy="2549290"/>
          </a:xfrm>
          <a:prstGeom prst="rect">
            <a:avLst/>
          </a:prstGeom>
        </p:spPr>
      </p:pic>
      <p:graphicFrame>
        <p:nvGraphicFramePr>
          <p:cNvPr id="12" name="Object 2"/>
          <p:cNvGraphicFramePr>
            <a:graphicFrameLocks noChangeAspect="1"/>
          </p:cNvGraphicFramePr>
          <p:nvPr>
            <p:extLst>
              <p:ext uri="{D42A27DB-BD31-4B8C-83A1-F6EECF244321}">
                <p14:modId xmlns:p14="http://schemas.microsoft.com/office/powerpoint/2010/main" val="3596977205"/>
              </p:ext>
            </p:extLst>
          </p:nvPr>
        </p:nvGraphicFramePr>
        <p:xfrm>
          <a:off x="3886200" y="4191000"/>
          <a:ext cx="4355785" cy="1259505"/>
        </p:xfrm>
        <a:graphic>
          <a:graphicData uri="http://schemas.openxmlformats.org/presentationml/2006/ole">
            <mc:AlternateContent xmlns:mc="http://schemas.openxmlformats.org/markup-compatibility/2006">
              <mc:Choice xmlns:v="urn:schemas-microsoft-com:vml" Requires="v">
                <p:oleObj spid="_x0000_s29644" name="Equation" r:id="rId9" imgW="5270500" imgH="1524000" progId="Equation.DSMT4">
                  <p:embed/>
                </p:oleObj>
              </mc:Choice>
              <mc:Fallback>
                <p:oleObj name="Equation" r:id="rId9" imgW="5270500" imgH="152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4191000"/>
                        <a:ext cx="4355785" cy="12595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3123886384"/>
              </p:ext>
            </p:extLst>
          </p:nvPr>
        </p:nvGraphicFramePr>
        <p:xfrm>
          <a:off x="5172075" y="5638800"/>
          <a:ext cx="3746500" cy="711200"/>
        </p:xfrm>
        <a:graphic>
          <a:graphicData uri="http://schemas.openxmlformats.org/presentationml/2006/ole">
            <mc:AlternateContent xmlns:mc="http://schemas.openxmlformats.org/markup-compatibility/2006">
              <mc:Choice xmlns:v="urn:schemas-microsoft-com:vml" Requires="v">
                <p:oleObj spid="_x0000_s29645" name="Equation" r:id="rId11" imgW="3746500" imgH="711200" progId="Equation.DSMT4">
                  <p:embed/>
                </p:oleObj>
              </mc:Choice>
              <mc:Fallback>
                <p:oleObj name="Equation" r:id="rId11" imgW="3746500" imgH="71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2075" y="5638800"/>
                        <a:ext cx="3746500" cy="711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0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21920"/>
            <a:ext cx="8229600" cy="670560"/>
          </a:xfrm>
        </p:spPr>
        <p:txBody>
          <a:bodyPr/>
          <a:lstStyle/>
          <a:p>
            <a:r>
              <a:rPr lang="en-US" altLang="en-US" sz="4000" b="1" dirty="0">
                <a:ea typeface="ＭＳ Ｐゴシック" pitchFamily="34" charset="-128"/>
              </a:rPr>
              <a:t>Sample Problem 11.2 </a:t>
            </a:r>
            <a:r>
              <a:rPr lang="en-US" altLang="en-US" sz="1000" dirty="0">
                <a:ea typeface="ＭＳ Ｐゴシック" pitchFamily="34" charset="-128"/>
              </a:rPr>
              <a:t>3</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1" y="1219200"/>
            <a:ext cx="2549805" cy="1961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57" y="3505200"/>
            <a:ext cx="2713943" cy="2549290"/>
          </a:xfrm>
          <a:prstGeom prst="rect">
            <a:avLst/>
          </a:prstGeom>
        </p:spPr>
      </p:pic>
      <p:sp>
        <p:nvSpPr>
          <p:cNvPr id="3" name="Content Placeholder 2"/>
          <p:cNvSpPr>
            <a:spLocks noGrp="1"/>
          </p:cNvSpPr>
          <p:nvPr>
            <p:ph idx="1"/>
          </p:nvPr>
        </p:nvSpPr>
        <p:spPr>
          <a:xfrm>
            <a:off x="2971800" y="1159681"/>
            <a:ext cx="5867400" cy="728639"/>
          </a:xfrm>
        </p:spPr>
        <p:txBody>
          <a:bodyPr/>
          <a:lstStyle/>
          <a:p>
            <a:pPr marL="292608" indent="-292608">
              <a:buFont typeface="Arial" panose="020B0604020202020204" pitchFamily="34" charset="0"/>
              <a:buChar char="•"/>
            </a:pPr>
            <a:r>
              <a:rPr lang="en-US" altLang="en-US" sz="2000" dirty="0"/>
              <a:t>To find the highest elevation reached, first solve for </a:t>
            </a:r>
            <a:r>
              <a:rPr lang="en-US" altLang="en-US" sz="2000" i="1" dirty="0"/>
              <a:t>t</a:t>
            </a:r>
            <a:r>
              <a:rPr lang="en-US" altLang="en-US" sz="2000" dirty="0"/>
              <a:t> when velocity equals zero.</a:t>
            </a:r>
          </a:p>
        </p:txBody>
      </p:sp>
      <p:graphicFrame>
        <p:nvGraphicFramePr>
          <p:cNvPr id="10" name="Object 4"/>
          <p:cNvGraphicFramePr>
            <a:graphicFrameLocks noChangeAspect="1"/>
          </p:cNvGraphicFramePr>
          <p:nvPr>
            <p:extLst>
              <p:ext uri="{D42A27DB-BD31-4B8C-83A1-F6EECF244321}">
                <p14:modId xmlns:p14="http://schemas.microsoft.com/office/powerpoint/2010/main" val="1404913114"/>
              </p:ext>
            </p:extLst>
          </p:nvPr>
        </p:nvGraphicFramePr>
        <p:xfrm>
          <a:off x="3689717" y="1995291"/>
          <a:ext cx="2330083" cy="587768"/>
        </p:xfrm>
        <a:graphic>
          <a:graphicData uri="http://schemas.openxmlformats.org/presentationml/2006/ole">
            <mc:AlternateContent xmlns:mc="http://schemas.openxmlformats.org/markup-compatibility/2006">
              <mc:Choice xmlns:v="urn:schemas-microsoft-com:vml" Requires="v">
                <p:oleObj spid="_x0000_s30662" name="Equation" r:id="rId5" imgW="2819400" imgH="711200" progId="Equation.3">
                  <p:embed/>
                </p:oleObj>
              </mc:Choice>
              <mc:Fallback>
                <p:oleObj name="Equation" r:id="rId5" imgW="28194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17" y="1995291"/>
                        <a:ext cx="2330083" cy="58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313740353"/>
              </p:ext>
            </p:extLst>
          </p:nvPr>
        </p:nvGraphicFramePr>
        <p:xfrm>
          <a:off x="7496464" y="2756478"/>
          <a:ext cx="958273" cy="265545"/>
        </p:xfrm>
        <a:graphic>
          <a:graphicData uri="http://schemas.openxmlformats.org/presentationml/2006/ole">
            <mc:AlternateContent xmlns:mc="http://schemas.openxmlformats.org/markup-compatibility/2006">
              <mc:Choice xmlns:v="urn:schemas-microsoft-com:vml" Requires="v">
                <p:oleObj spid="_x0000_s30663" name="Equation" r:id="rId7" imgW="1054100" imgH="292100" progId="Equation.3">
                  <p:embed/>
                </p:oleObj>
              </mc:Choice>
              <mc:Fallback>
                <p:oleObj name="Equation" r:id="rId7" imgW="10541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6464" y="2756478"/>
                        <a:ext cx="958273" cy="26554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2971800" y="3109052"/>
            <a:ext cx="6019800" cy="700948"/>
          </a:xfrm>
        </p:spPr>
        <p:txBody>
          <a:bodyPr/>
          <a:lstStyle/>
          <a:p>
            <a:pPr marL="292608" indent="-292608">
              <a:buFont typeface="Arial" panose="020B0604020202020204" pitchFamily="34" charset="0"/>
              <a:buChar char="•"/>
            </a:pPr>
            <a:r>
              <a:rPr lang="en-US" altLang="en-US" sz="2000" dirty="0"/>
              <a:t>Now evaluate the altitude at the time corresponding to zero vertical velocity.</a:t>
            </a:r>
          </a:p>
        </p:txBody>
      </p:sp>
      <p:graphicFrame>
        <p:nvGraphicFramePr>
          <p:cNvPr id="12" name="Object 2"/>
          <p:cNvGraphicFramePr>
            <a:graphicFrameLocks noChangeAspect="1"/>
          </p:cNvGraphicFramePr>
          <p:nvPr>
            <p:extLst>
              <p:ext uri="{D42A27DB-BD31-4B8C-83A1-F6EECF244321}">
                <p14:modId xmlns:p14="http://schemas.microsoft.com/office/powerpoint/2010/main" val="32495621"/>
              </p:ext>
            </p:extLst>
          </p:nvPr>
        </p:nvGraphicFramePr>
        <p:xfrm>
          <a:off x="3810000" y="4114800"/>
          <a:ext cx="4324297" cy="1217521"/>
        </p:xfrm>
        <a:graphic>
          <a:graphicData uri="http://schemas.openxmlformats.org/presentationml/2006/ole">
            <mc:AlternateContent xmlns:mc="http://schemas.openxmlformats.org/markup-compatibility/2006">
              <mc:Choice xmlns:v="urn:schemas-microsoft-com:vml" Requires="v">
                <p:oleObj spid="_x0000_s30664" name="Equation" r:id="rId9" imgW="5232400" imgH="1473200" progId="Equation.3">
                  <p:embed/>
                </p:oleObj>
              </mc:Choice>
              <mc:Fallback>
                <p:oleObj name="Equation" r:id="rId9" imgW="5232400" imgH="147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4114800"/>
                        <a:ext cx="4324297" cy="121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3564975980"/>
              </p:ext>
            </p:extLst>
          </p:nvPr>
        </p:nvGraphicFramePr>
        <p:xfrm>
          <a:off x="7495598" y="5728278"/>
          <a:ext cx="1004455" cy="265545"/>
        </p:xfrm>
        <a:graphic>
          <a:graphicData uri="http://schemas.openxmlformats.org/presentationml/2006/ole">
            <mc:AlternateContent xmlns:mc="http://schemas.openxmlformats.org/markup-compatibility/2006">
              <mc:Choice xmlns:v="urn:schemas-microsoft-com:vml" Requires="v">
                <p:oleObj spid="_x0000_s30665" name="Equation" r:id="rId11" imgW="1104900" imgH="292100" progId="Equation.3">
                  <p:embed/>
                </p:oleObj>
              </mc:Choice>
              <mc:Fallback>
                <p:oleObj name="Equation" r:id="rId11" imgW="11049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5598" y="5728278"/>
                        <a:ext cx="1004455" cy="26554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6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19721"/>
            <a:ext cx="8229600" cy="670560"/>
          </a:xfrm>
        </p:spPr>
        <p:txBody>
          <a:bodyPr/>
          <a:lstStyle/>
          <a:p>
            <a:r>
              <a:rPr lang="en-US" altLang="en-US" sz="4000" b="1" dirty="0">
                <a:ea typeface="ＭＳ Ｐゴシック" pitchFamily="34" charset="-128"/>
              </a:rPr>
              <a:t>Sample Problem 11.2 </a:t>
            </a:r>
            <a:r>
              <a:rPr lang="en-US" altLang="en-US" sz="1000" b="1" dirty="0">
                <a:ea typeface="ＭＳ Ｐゴシック" pitchFamily="34" charset="-128"/>
              </a:rPr>
              <a:t>4</a:t>
            </a:r>
            <a:endParaRPr lang="en-US" sz="1000"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03" y="1299067"/>
            <a:ext cx="2985337" cy="2804219"/>
          </a:xfrm>
          <a:prstGeom prst="rect">
            <a:avLst/>
          </a:prstGeom>
        </p:spPr>
      </p:pic>
      <p:sp>
        <p:nvSpPr>
          <p:cNvPr id="3" name="Content Placeholder 2"/>
          <p:cNvSpPr>
            <a:spLocks noGrp="1"/>
          </p:cNvSpPr>
          <p:nvPr>
            <p:ph idx="1"/>
          </p:nvPr>
        </p:nvSpPr>
        <p:spPr>
          <a:xfrm>
            <a:off x="3352800" y="1055286"/>
            <a:ext cx="5486400" cy="973919"/>
          </a:xfrm>
        </p:spPr>
        <p:txBody>
          <a:bodyPr/>
          <a:lstStyle/>
          <a:p>
            <a:pPr marL="292608" indent="-292608">
              <a:buFont typeface="Arial" panose="020B0604020202020204" pitchFamily="34" charset="0"/>
              <a:buChar char="•"/>
            </a:pPr>
            <a:r>
              <a:rPr lang="en-US" altLang="en-US" sz="2000" dirty="0"/>
              <a:t>To find the velocity when the ball hits the ground, first solve for </a:t>
            </a:r>
            <a:r>
              <a:rPr lang="en-US" altLang="en-US" sz="2000" i="1" dirty="0"/>
              <a:t>t</a:t>
            </a:r>
            <a:r>
              <a:rPr lang="en-US" altLang="en-US" sz="2000" dirty="0"/>
              <a:t> when altitude equals zero, and then evaluate the velocity at that time.</a:t>
            </a:r>
          </a:p>
        </p:txBody>
      </p:sp>
      <p:graphicFrame>
        <p:nvGraphicFramePr>
          <p:cNvPr id="10" name="Object 4"/>
          <p:cNvGraphicFramePr>
            <a:graphicFrameLocks noChangeAspect="1"/>
          </p:cNvGraphicFramePr>
          <p:nvPr>
            <p:extLst>
              <p:ext uri="{D42A27DB-BD31-4B8C-83A1-F6EECF244321}">
                <p14:modId xmlns:p14="http://schemas.microsoft.com/office/powerpoint/2010/main" val="1981190603"/>
              </p:ext>
            </p:extLst>
          </p:nvPr>
        </p:nvGraphicFramePr>
        <p:xfrm>
          <a:off x="3962400" y="2179292"/>
          <a:ext cx="3775364" cy="646545"/>
        </p:xfrm>
        <a:graphic>
          <a:graphicData uri="http://schemas.openxmlformats.org/presentationml/2006/ole">
            <mc:AlternateContent xmlns:mc="http://schemas.openxmlformats.org/markup-compatibility/2006">
              <mc:Choice xmlns:v="urn:schemas-microsoft-com:vml" Requires="v">
                <p:oleObj spid="_x0000_s31678" name="Equation" r:id="rId4" imgW="4152900" imgH="711200" progId="Equation.DSMT4">
                  <p:embed/>
                </p:oleObj>
              </mc:Choice>
              <mc:Fallback>
                <p:oleObj name="Equation" r:id="rId4" imgW="4152900" imgH="71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179292"/>
                        <a:ext cx="3775364" cy="64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2993006530"/>
              </p:ext>
            </p:extLst>
          </p:nvPr>
        </p:nvGraphicFramePr>
        <p:xfrm>
          <a:off x="6477000" y="2938423"/>
          <a:ext cx="2256612" cy="566777"/>
        </p:xfrm>
        <a:graphic>
          <a:graphicData uri="http://schemas.openxmlformats.org/presentationml/2006/ole">
            <mc:AlternateContent xmlns:mc="http://schemas.openxmlformats.org/markup-compatibility/2006">
              <mc:Choice xmlns:v="urn:schemas-microsoft-com:vml" Requires="v">
                <p:oleObj spid="_x0000_s31679" name="Equation" r:id="rId6" imgW="2730500" imgH="685800" progId="Equation.DSMT4">
                  <p:embed/>
                </p:oleObj>
              </mc:Choice>
              <mc:Fallback>
                <p:oleObj name="Equation" r:id="rId6" imgW="2730500" imgH="685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2938423"/>
                        <a:ext cx="2256612" cy="5667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137910736"/>
              </p:ext>
            </p:extLst>
          </p:nvPr>
        </p:nvGraphicFramePr>
        <p:xfrm>
          <a:off x="3829294" y="3449858"/>
          <a:ext cx="2928347" cy="1217521"/>
        </p:xfrm>
        <a:graphic>
          <a:graphicData uri="http://schemas.openxmlformats.org/presentationml/2006/ole">
            <mc:AlternateContent xmlns:mc="http://schemas.openxmlformats.org/markup-compatibility/2006">
              <mc:Choice xmlns:v="urn:schemas-microsoft-com:vml" Requires="v">
                <p:oleObj spid="_x0000_s31680" name="Equation" r:id="rId8" imgW="3543300" imgH="1473200" progId="Equation.DSMT4">
                  <p:embed/>
                </p:oleObj>
              </mc:Choice>
              <mc:Fallback>
                <p:oleObj name="Equation" r:id="rId8" imgW="3543300" imgH="1473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9294" y="3449858"/>
                        <a:ext cx="2928347" cy="121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745881829"/>
              </p:ext>
            </p:extLst>
          </p:nvPr>
        </p:nvGraphicFramePr>
        <p:xfrm>
          <a:off x="6972300" y="4724400"/>
          <a:ext cx="1257300" cy="609600"/>
        </p:xfrm>
        <a:graphic>
          <a:graphicData uri="http://schemas.openxmlformats.org/presentationml/2006/ole">
            <mc:AlternateContent xmlns:mc="http://schemas.openxmlformats.org/markup-compatibility/2006">
              <mc:Choice xmlns:v="urn:schemas-microsoft-com:vml" Requires="v">
                <p:oleObj spid="_x0000_s31681" name="Equation" r:id="rId10" imgW="1257300" imgH="609600" progId="Equation.DSMT4">
                  <p:embed/>
                </p:oleObj>
              </mc:Choice>
              <mc:Fallback>
                <p:oleObj name="Equation" r:id="rId10" imgW="1257300" imgH="609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2300" y="4724400"/>
                        <a:ext cx="1257300" cy="609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457200" y="5334000"/>
            <a:ext cx="8229600" cy="1066800"/>
          </a:xfrm>
        </p:spPr>
        <p:txBody>
          <a:bodyPr/>
          <a:lstStyle/>
          <a:p>
            <a:pPr>
              <a:spcBef>
                <a:spcPts val="0"/>
              </a:spcBef>
              <a:spcAft>
                <a:spcPts val="0"/>
              </a:spcAft>
            </a:pPr>
            <a:r>
              <a:rPr lang="en-US" altLang="en-US" sz="2000" b="1" dirty="0">
                <a:solidFill>
                  <a:srgbClr val="C00000"/>
                </a:solidFill>
              </a:rPr>
              <a:t>Reflect and Think:</a:t>
            </a:r>
            <a:r>
              <a:rPr lang="en-US" altLang="en-US" sz="2000" b="1" dirty="0">
                <a:solidFill>
                  <a:srgbClr val="00B050"/>
                </a:solidFill>
              </a:rPr>
              <a:t> </a:t>
            </a:r>
            <a:endParaRPr lang="en-US" altLang="en-US" sz="2000" dirty="0"/>
          </a:p>
          <a:p>
            <a:pPr>
              <a:spcBef>
                <a:spcPts val="0"/>
              </a:spcBef>
              <a:spcAft>
                <a:spcPts val="0"/>
              </a:spcAft>
            </a:pPr>
            <a:r>
              <a:rPr lang="en-US" altLang="en-US" sz="2000" dirty="0"/>
              <a:t>When the acceleration is constant, the velocity</a:t>
            </a:r>
          </a:p>
          <a:p>
            <a:pPr>
              <a:spcBef>
                <a:spcPts val="0"/>
              </a:spcBef>
              <a:spcAft>
                <a:spcPts val="0"/>
              </a:spcAft>
            </a:pPr>
            <a:r>
              <a:rPr lang="en-US" altLang="en-US" sz="2000" dirty="0"/>
              <a:t>changes linearly, and the position is a quadratic function of time. </a:t>
            </a:r>
          </a:p>
        </p:txBody>
      </p:sp>
    </p:spTree>
    <p:extLst>
      <p:ext uri="{BB962C8B-B14F-4D97-AF65-F5344CB8AC3E}">
        <p14:creationId xmlns:p14="http://schemas.microsoft.com/office/powerpoint/2010/main" val="186447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856974-269E-42FA-BFE8-CA4E68D4B40A}"/>
              </a:ext>
            </a:extLst>
          </p:cNvPr>
          <p:cNvSpPr>
            <a:spLocks noGrp="1"/>
          </p:cNvSpPr>
          <p:nvPr>
            <p:ph type="ctrTitle"/>
          </p:nvPr>
        </p:nvSpPr>
        <p:spPr>
          <a:xfrm>
            <a:off x="115585" y="2341424"/>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11</a:t>
            </a:r>
            <a:endParaRPr lang="en-IN" dirty="0">
              <a:solidFill>
                <a:schemeClr val="tx1"/>
              </a:solidFill>
            </a:endParaRPr>
          </a:p>
        </p:txBody>
      </p:sp>
      <p:sp>
        <p:nvSpPr>
          <p:cNvPr id="15" name="Text Placeholder 2">
            <a:extLst>
              <a:ext uri="{FF2B5EF4-FFF2-40B4-BE49-F238E27FC236}">
                <a16:creationId xmlns:a16="http://schemas.microsoft.com/office/drawing/2014/main" id="{B738D892-FBA4-4C25-B208-E69E0B74DF5A}"/>
              </a:ext>
            </a:extLst>
          </p:cNvPr>
          <p:cNvSpPr>
            <a:spLocks noGrp="1"/>
          </p:cNvSpPr>
          <p:nvPr>
            <p:ph type="body" sz="quarter" idx="10"/>
          </p:nvPr>
        </p:nvSpPr>
        <p:spPr>
          <a:xfrm>
            <a:off x="115585" y="3017797"/>
            <a:ext cx="4293870" cy="990600"/>
          </a:xfrm>
        </p:spPr>
        <p:txBody>
          <a:bodyPr anchor="ctr"/>
          <a:lstStyle/>
          <a:p>
            <a:r>
              <a:rPr lang="en-US" altLang="en-US" sz="3200" b="1" dirty="0">
                <a:solidFill>
                  <a:schemeClr val="tx1"/>
                </a:solidFill>
                <a:latin typeface="Times New Roman" panose="02020603050405020304" pitchFamily="18" charset="0"/>
                <a:ea typeface="ＭＳ Ｐゴシック" pitchFamily="34" charset="-128"/>
                <a:cs typeface="Times New Roman" panose="02020603050405020304" pitchFamily="18" charset="0"/>
              </a:rPr>
              <a:t>Kinematics of Particles</a:t>
            </a:r>
          </a:p>
        </p:txBody>
      </p:sp>
      <p:pic>
        <p:nvPicPr>
          <p:cNvPr id="16" name="Picture 15">
            <a:extLst>
              <a:ext uri="{FF2B5EF4-FFF2-40B4-BE49-F238E27FC236}">
                <a16:creationId xmlns:a16="http://schemas.microsoft.com/office/drawing/2014/main" id="{2CA307CC-19EC-4799-99C4-52FD64B6D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981200"/>
            <a:ext cx="4180855" cy="2350851"/>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28600"/>
            <a:ext cx="8229600" cy="683648"/>
          </a:xfrm>
        </p:spPr>
        <p:txBody>
          <a:bodyPr/>
          <a:lstStyle/>
          <a:p>
            <a:r>
              <a:rPr lang="en-US" altLang="en-US" sz="4000" b="1" dirty="0">
                <a:ea typeface="ＭＳ Ｐゴシック" pitchFamily="34" charset="-128"/>
              </a:rPr>
              <a:t>Sample Problem 11.3 </a:t>
            </a:r>
            <a:r>
              <a:rPr lang="en-US" altLang="en-US" sz="1000" dirty="0">
                <a:ea typeface="ＭＳ Ｐゴシック" pitchFamily="34" charset="-128"/>
              </a:rPr>
              <a:t>1</a:t>
            </a:r>
            <a:endParaRPr lang="en-US" sz="1000" dirty="0"/>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09" y="1217048"/>
            <a:ext cx="2772991" cy="1723751"/>
          </a:xfrm>
          <a:prstGeom prst="rect">
            <a:avLst/>
          </a:prstGeom>
        </p:spPr>
      </p:pic>
      <p:sp>
        <p:nvSpPr>
          <p:cNvPr id="20" name="Content Placeholder 19"/>
          <p:cNvSpPr>
            <a:spLocks noGrp="1"/>
          </p:cNvSpPr>
          <p:nvPr>
            <p:ph idx="21"/>
          </p:nvPr>
        </p:nvSpPr>
        <p:spPr>
          <a:xfrm>
            <a:off x="3352800" y="1600200"/>
            <a:ext cx="990600" cy="381000"/>
          </a:xfrm>
        </p:spPr>
        <p:txBody>
          <a:bodyPr/>
          <a:lstStyle/>
          <a:p>
            <a:r>
              <a:rPr lang="en-IN" sz="2000" i="1" dirty="0"/>
              <a:t>a</a:t>
            </a:r>
            <a:r>
              <a:rPr lang="en-IN" sz="2000" dirty="0"/>
              <a:t> = −</a:t>
            </a:r>
            <a:r>
              <a:rPr lang="en-IN" sz="2000" i="1" dirty="0"/>
              <a:t>kv</a:t>
            </a:r>
          </a:p>
        </p:txBody>
      </p:sp>
      <p:sp>
        <p:nvSpPr>
          <p:cNvPr id="15" name="Content Placeholder 14"/>
          <p:cNvSpPr>
            <a:spLocks noGrp="1"/>
          </p:cNvSpPr>
          <p:nvPr>
            <p:ph idx="17"/>
          </p:nvPr>
        </p:nvSpPr>
        <p:spPr>
          <a:xfrm>
            <a:off x="457200" y="3124200"/>
            <a:ext cx="4191000" cy="3124200"/>
          </a:xfrm>
        </p:spPr>
        <p:txBody>
          <a:bodyPr/>
          <a:lstStyle/>
          <a:p>
            <a:r>
              <a:rPr lang="en-US" altLang="en-US" sz="2000" dirty="0"/>
              <a:t>A mountain bike shock mechanism used to provide shock absorption consists of a piston that travels in an oil-filled cylinder. As the cylinder is given an initial velocity </a:t>
            </a:r>
            <a:r>
              <a:rPr lang="en-US" altLang="en-US" sz="2000" i="1" dirty="0"/>
              <a:t>v</a:t>
            </a:r>
            <a:r>
              <a:rPr lang="en-US" altLang="en-US" sz="2000" i="1" baseline="-25000" dirty="0"/>
              <a:t>0</a:t>
            </a:r>
            <a:r>
              <a:rPr lang="en-US" altLang="en-US" sz="2000" dirty="0"/>
              <a:t>, the piston moves and oil is forced through orifices in piston, causing piston and cylinder to decelerate at rate proportional to their velocity. Determine </a:t>
            </a:r>
            <a:r>
              <a:rPr lang="en-US" altLang="en-US" sz="2000" i="1" dirty="0"/>
              <a:t>v</a:t>
            </a:r>
            <a:r>
              <a:rPr lang="en-US" altLang="en-US" sz="2000" dirty="0"/>
              <a:t>(</a:t>
            </a:r>
            <a:r>
              <a:rPr lang="en-US" altLang="en-US" sz="2000" i="1" dirty="0"/>
              <a:t>t</a:t>
            </a:r>
            <a:r>
              <a:rPr lang="en-US" altLang="en-US" sz="2000" dirty="0"/>
              <a:t>), </a:t>
            </a:r>
            <a:r>
              <a:rPr lang="en-US" altLang="en-US" sz="2000" i="1" dirty="0"/>
              <a:t>x</a:t>
            </a:r>
            <a:r>
              <a:rPr lang="en-US" altLang="en-US" sz="2000" dirty="0"/>
              <a:t>(</a:t>
            </a:r>
            <a:r>
              <a:rPr lang="en-US" altLang="en-US" sz="2000" i="1" dirty="0"/>
              <a:t>t</a:t>
            </a:r>
            <a:r>
              <a:rPr lang="en-US" altLang="en-US" sz="2000" dirty="0"/>
              <a:t>), and </a:t>
            </a:r>
            <a:r>
              <a:rPr lang="en-US" altLang="en-US" sz="2000" i="1" dirty="0"/>
              <a:t>v</a:t>
            </a:r>
            <a:r>
              <a:rPr lang="en-US" altLang="en-US" sz="2000" dirty="0"/>
              <a:t>(</a:t>
            </a:r>
            <a:r>
              <a:rPr lang="en-US" altLang="en-US" sz="2000" i="1" dirty="0"/>
              <a:t>x</a:t>
            </a:r>
            <a:r>
              <a:rPr lang="en-US" altLang="en-US" sz="2000" dirty="0"/>
              <a:t>).</a:t>
            </a:r>
          </a:p>
          <a:p>
            <a:endParaRPr lang="en-IN" sz="2000" dirty="0"/>
          </a:p>
        </p:txBody>
      </p:sp>
      <p:sp>
        <p:nvSpPr>
          <p:cNvPr id="6" name="Content Placeholder 5"/>
          <p:cNvSpPr>
            <a:spLocks noGrp="1"/>
          </p:cNvSpPr>
          <p:nvPr>
            <p:ph idx="1"/>
          </p:nvPr>
        </p:nvSpPr>
        <p:spPr>
          <a:xfrm>
            <a:off x="4800600" y="990600"/>
            <a:ext cx="3733800" cy="1905000"/>
          </a:xfrm>
        </p:spPr>
        <p:txBody>
          <a:bodyPr/>
          <a:lstStyle/>
          <a:p>
            <a:pPr>
              <a:spcBef>
                <a:spcPts val="0"/>
              </a:spcBef>
              <a:spcAft>
                <a:spcPts val="0"/>
              </a:spcAft>
            </a:pPr>
            <a:r>
              <a:rPr lang="en-US" altLang="en-US" sz="2000" b="1" dirty="0">
                <a:solidFill>
                  <a:srgbClr val="C00000"/>
                </a:solidFill>
              </a:rPr>
              <a:t>Strategy:</a:t>
            </a:r>
          </a:p>
          <a:p>
            <a:pPr marL="292608" indent="-292608">
              <a:spcBef>
                <a:spcPts val="0"/>
              </a:spcBef>
              <a:spcAft>
                <a:spcPts val="0"/>
              </a:spcAft>
              <a:buFont typeface="Arial" panose="020B0604020202020204" pitchFamily="34" charset="0"/>
              <a:buChar char="•"/>
            </a:pPr>
            <a:r>
              <a:rPr lang="en-US" altLang="en-US" sz="2000" dirty="0"/>
              <a:t>Which equation we integrate depends on the independent variable of what we wish to calculate: to find functions of time we integrate</a:t>
            </a:r>
            <a:endParaRPr lang="en-IN" sz="2000" dirty="0"/>
          </a:p>
        </p:txBody>
      </p:sp>
      <p:graphicFrame>
        <p:nvGraphicFramePr>
          <p:cNvPr id="22" name="Object 21"/>
          <p:cNvGraphicFramePr>
            <a:graphicFrameLocks noChangeAspect="1"/>
          </p:cNvGraphicFramePr>
          <p:nvPr>
            <p:extLst>
              <p:ext uri="{D42A27DB-BD31-4B8C-83A1-F6EECF244321}">
                <p14:modId xmlns:p14="http://schemas.microsoft.com/office/powerpoint/2010/main" val="3695236309"/>
              </p:ext>
            </p:extLst>
          </p:nvPr>
        </p:nvGraphicFramePr>
        <p:xfrm>
          <a:off x="7016799" y="2570579"/>
          <a:ext cx="1071844" cy="316730"/>
        </p:xfrm>
        <a:graphic>
          <a:graphicData uri="http://schemas.openxmlformats.org/presentationml/2006/ole">
            <mc:AlternateContent xmlns:mc="http://schemas.openxmlformats.org/markup-compatibility/2006">
              <mc:Choice xmlns:v="urn:schemas-microsoft-com:vml" Requires="v">
                <p:oleObj spid="_x0000_s91630" name="Equation" r:id="rId5" imgW="685800" imgH="203040" progId="Equation.DSMT4">
                  <p:embed/>
                </p:oleObj>
              </mc:Choice>
              <mc:Fallback>
                <p:oleObj name="Equation" r:id="rId5" imgW="685800" imgH="203040" progId="Equation.DSMT4">
                  <p:embed/>
                  <p:pic>
                    <p:nvPicPr>
                      <p:cNvPr id="0" name=""/>
                      <p:cNvPicPr/>
                      <p:nvPr/>
                    </p:nvPicPr>
                    <p:blipFill>
                      <a:blip r:embed="rId6"/>
                      <a:stretch>
                        <a:fillRect/>
                      </a:stretch>
                    </p:blipFill>
                    <p:spPr>
                      <a:xfrm>
                        <a:off x="7016799" y="2570579"/>
                        <a:ext cx="1071844" cy="316730"/>
                      </a:xfrm>
                      <a:prstGeom prst="rect">
                        <a:avLst/>
                      </a:prstGeom>
                    </p:spPr>
                  </p:pic>
                </p:oleObj>
              </mc:Fallback>
            </mc:AlternateContent>
          </a:graphicData>
        </a:graphic>
      </p:graphicFrame>
      <p:sp>
        <p:nvSpPr>
          <p:cNvPr id="9" name="Content Placeholder 8"/>
          <p:cNvSpPr>
            <a:spLocks noGrp="1"/>
          </p:cNvSpPr>
          <p:nvPr>
            <p:ph idx="13"/>
          </p:nvPr>
        </p:nvSpPr>
        <p:spPr>
          <a:xfrm>
            <a:off x="4800600" y="2855976"/>
            <a:ext cx="3886200" cy="674648"/>
          </a:xfrm>
        </p:spPr>
        <p:txBody>
          <a:bodyPr/>
          <a:lstStyle/>
          <a:p>
            <a:pPr marL="265113"/>
            <a:r>
              <a:rPr lang="en-US" altLang="en-US" sz="2000" dirty="0"/>
              <a:t>while to find functions of position we integrate</a:t>
            </a:r>
            <a:endParaRPr lang="en-IN" sz="2000" dirty="0"/>
          </a:p>
        </p:txBody>
      </p:sp>
      <p:graphicFrame>
        <p:nvGraphicFramePr>
          <p:cNvPr id="28" name="Object 27"/>
          <p:cNvGraphicFramePr>
            <a:graphicFrameLocks noChangeAspect="1"/>
          </p:cNvGraphicFramePr>
          <p:nvPr>
            <p:extLst>
              <p:ext uri="{D42A27DB-BD31-4B8C-83A1-F6EECF244321}">
                <p14:modId xmlns:p14="http://schemas.microsoft.com/office/powerpoint/2010/main" val="1195936154"/>
              </p:ext>
            </p:extLst>
          </p:nvPr>
        </p:nvGraphicFramePr>
        <p:xfrm>
          <a:off x="7404608" y="3220212"/>
          <a:ext cx="1211263" cy="276225"/>
        </p:xfrm>
        <a:graphic>
          <a:graphicData uri="http://schemas.openxmlformats.org/presentationml/2006/ole">
            <mc:AlternateContent xmlns:mc="http://schemas.openxmlformats.org/markup-compatibility/2006">
              <mc:Choice xmlns:v="urn:schemas-microsoft-com:vml" Requires="v">
                <p:oleObj spid="_x0000_s91631" name="Equation" r:id="rId7" imgW="774360" imgH="177480" progId="Equation.DSMT4">
                  <p:embed/>
                </p:oleObj>
              </mc:Choice>
              <mc:Fallback>
                <p:oleObj name="Equation" r:id="rId7" imgW="774360" imgH="177480" progId="Equation.DSMT4">
                  <p:embed/>
                  <p:pic>
                    <p:nvPicPr>
                      <p:cNvPr id="22" name="Object 21"/>
                      <p:cNvPicPr/>
                      <p:nvPr/>
                    </p:nvPicPr>
                    <p:blipFill>
                      <a:blip r:embed="rId8"/>
                      <a:stretch>
                        <a:fillRect/>
                      </a:stretch>
                    </p:blipFill>
                    <p:spPr>
                      <a:xfrm>
                        <a:off x="7404608" y="3220212"/>
                        <a:ext cx="1211263" cy="276225"/>
                      </a:xfrm>
                      <a:prstGeom prst="rect">
                        <a:avLst/>
                      </a:prstGeom>
                    </p:spPr>
                  </p:pic>
                </p:oleObj>
              </mc:Fallback>
            </mc:AlternateContent>
          </a:graphicData>
        </a:graphic>
      </p:graphicFrame>
      <p:sp>
        <p:nvSpPr>
          <p:cNvPr id="12" name="Content Placeholder 11"/>
          <p:cNvSpPr>
            <a:spLocks noGrp="1"/>
          </p:cNvSpPr>
          <p:nvPr>
            <p:ph idx="14"/>
          </p:nvPr>
        </p:nvSpPr>
        <p:spPr>
          <a:xfrm>
            <a:off x="4800600" y="3645409"/>
            <a:ext cx="1447800" cy="359664"/>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Integrate</a:t>
            </a:r>
            <a:endParaRPr lang="en-IN" sz="2000" dirty="0"/>
          </a:p>
        </p:txBody>
      </p:sp>
      <p:graphicFrame>
        <p:nvGraphicFramePr>
          <p:cNvPr id="29" name="Object 28"/>
          <p:cNvGraphicFramePr>
            <a:graphicFrameLocks noChangeAspect="1"/>
          </p:cNvGraphicFramePr>
          <p:nvPr>
            <p:extLst>
              <p:ext uri="{D42A27DB-BD31-4B8C-83A1-F6EECF244321}">
                <p14:modId xmlns:p14="http://schemas.microsoft.com/office/powerpoint/2010/main" val="1318452060"/>
              </p:ext>
            </p:extLst>
          </p:nvPr>
        </p:nvGraphicFramePr>
        <p:xfrm>
          <a:off x="6195347" y="3650736"/>
          <a:ext cx="2734942" cy="385203"/>
        </p:xfrm>
        <a:graphic>
          <a:graphicData uri="http://schemas.openxmlformats.org/presentationml/2006/ole">
            <mc:AlternateContent xmlns:mc="http://schemas.openxmlformats.org/markup-compatibility/2006">
              <mc:Choice xmlns:v="urn:schemas-microsoft-com:vml" Requires="v">
                <p:oleObj spid="_x0000_s91632" name="Equation" r:id="rId9" imgW="1803240" imgH="253800" progId="Equation.DSMT4">
                  <p:embed/>
                </p:oleObj>
              </mc:Choice>
              <mc:Fallback>
                <p:oleObj name="Equation" r:id="rId9" imgW="1803240" imgH="253800" progId="Equation.DSMT4">
                  <p:embed/>
                  <p:pic>
                    <p:nvPicPr>
                      <p:cNvPr id="22" name="Object 21"/>
                      <p:cNvPicPr/>
                      <p:nvPr/>
                    </p:nvPicPr>
                    <p:blipFill>
                      <a:blip r:embed="rId10"/>
                      <a:stretch>
                        <a:fillRect/>
                      </a:stretch>
                    </p:blipFill>
                    <p:spPr>
                      <a:xfrm>
                        <a:off x="6195347" y="3650736"/>
                        <a:ext cx="2734942" cy="385203"/>
                      </a:xfrm>
                      <a:prstGeom prst="rect">
                        <a:avLst/>
                      </a:prstGeom>
                    </p:spPr>
                  </p:pic>
                </p:oleObj>
              </mc:Fallback>
            </mc:AlternateContent>
          </a:graphicData>
        </a:graphic>
      </p:graphicFrame>
      <p:sp>
        <p:nvSpPr>
          <p:cNvPr id="14" name="Content Placeholder 13"/>
          <p:cNvSpPr>
            <a:spLocks noGrp="1"/>
          </p:cNvSpPr>
          <p:nvPr>
            <p:ph idx="16"/>
          </p:nvPr>
        </p:nvSpPr>
        <p:spPr>
          <a:xfrm>
            <a:off x="4800600" y="4108704"/>
            <a:ext cx="1447800" cy="351263"/>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Integrate</a:t>
            </a:r>
            <a:endParaRPr lang="en-IN" sz="2000" dirty="0"/>
          </a:p>
        </p:txBody>
      </p:sp>
      <p:graphicFrame>
        <p:nvGraphicFramePr>
          <p:cNvPr id="31" name="Object 30"/>
          <p:cNvGraphicFramePr>
            <a:graphicFrameLocks noChangeAspect="1"/>
          </p:cNvGraphicFramePr>
          <p:nvPr>
            <p:extLst>
              <p:ext uri="{D42A27DB-BD31-4B8C-83A1-F6EECF244321}">
                <p14:modId xmlns:p14="http://schemas.microsoft.com/office/powerpoint/2010/main" val="999173489"/>
              </p:ext>
            </p:extLst>
          </p:nvPr>
        </p:nvGraphicFramePr>
        <p:xfrm>
          <a:off x="6220968" y="4103245"/>
          <a:ext cx="2332575" cy="369184"/>
        </p:xfrm>
        <a:graphic>
          <a:graphicData uri="http://schemas.openxmlformats.org/presentationml/2006/ole">
            <mc:AlternateContent xmlns:mc="http://schemas.openxmlformats.org/markup-compatibility/2006">
              <mc:Choice xmlns:v="urn:schemas-microsoft-com:vml" Requires="v">
                <p:oleObj spid="_x0000_s91633" name="Equation" r:id="rId11" imgW="1600200" imgH="253800" progId="Equation.DSMT4">
                  <p:embed/>
                </p:oleObj>
              </mc:Choice>
              <mc:Fallback>
                <p:oleObj name="Equation" r:id="rId11" imgW="1600200" imgH="253800" progId="Equation.DSMT4">
                  <p:embed/>
                  <p:pic>
                    <p:nvPicPr>
                      <p:cNvPr id="29" name="Object 28"/>
                      <p:cNvPicPr/>
                      <p:nvPr/>
                    </p:nvPicPr>
                    <p:blipFill>
                      <a:blip r:embed="rId12"/>
                      <a:stretch>
                        <a:fillRect/>
                      </a:stretch>
                    </p:blipFill>
                    <p:spPr>
                      <a:xfrm>
                        <a:off x="6220968" y="4103245"/>
                        <a:ext cx="2332575" cy="369184"/>
                      </a:xfrm>
                      <a:prstGeom prst="rect">
                        <a:avLst/>
                      </a:prstGeom>
                    </p:spPr>
                  </p:pic>
                </p:oleObj>
              </mc:Fallback>
            </mc:AlternateContent>
          </a:graphicData>
        </a:graphic>
      </p:graphicFrame>
      <p:sp>
        <p:nvSpPr>
          <p:cNvPr id="13" name="Content Placeholder 12"/>
          <p:cNvSpPr>
            <a:spLocks noGrp="1"/>
          </p:cNvSpPr>
          <p:nvPr>
            <p:ph idx="15"/>
          </p:nvPr>
        </p:nvSpPr>
        <p:spPr>
          <a:xfrm>
            <a:off x="4800600" y="4572000"/>
            <a:ext cx="1447800" cy="369848"/>
          </a:xfrm>
        </p:spPr>
        <p:txBody>
          <a:bodyPr/>
          <a:lstStyle/>
          <a:p>
            <a:pPr marL="291600" indent="-291600">
              <a:lnSpc>
                <a:spcPct val="90000"/>
              </a:lnSpc>
              <a:spcBef>
                <a:spcPts val="1000"/>
              </a:spcBef>
              <a:spcAft>
                <a:spcPts val="0"/>
              </a:spcAft>
              <a:buFont typeface="Arial" panose="020B0604020202020204" pitchFamily="34" charset="0"/>
              <a:buChar char="•"/>
            </a:pPr>
            <a:r>
              <a:rPr lang="en-US" altLang="en-US" sz="2000" dirty="0"/>
              <a:t>Integrate</a:t>
            </a:r>
            <a:endParaRPr lang="en-IN" sz="2000" dirty="0"/>
          </a:p>
        </p:txBody>
      </p:sp>
      <p:graphicFrame>
        <p:nvGraphicFramePr>
          <p:cNvPr id="33" name="Object 32"/>
          <p:cNvGraphicFramePr>
            <a:graphicFrameLocks noChangeAspect="1"/>
          </p:cNvGraphicFramePr>
          <p:nvPr>
            <p:extLst>
              <p:ext uri="{D42A27DB-BD31-4B8C-83A1-F6EECF244321}">
                <p14:modId xmlns:p14="http://schemas.microsoft.com/office/powerpoint/2010/main" val="2750144376"/>
              </p:ext>
            </p:extLst>
          </p:nvPr>
        </p:nvGraphicFramePr>
        <p:xfrm>
          <a:off x="6172179" y="4570478"/>
          <a:ext cx="2813029" cy="363407"/>
        </p:xfrm>
        <a:graphic>
          <a:graphicData uri="http://schemas.openxmlformats.org/presentationml/2006/ole">
            <mc:AlternateContent xmlns:mc="http://schemas.openxmlformats.org/markup-compatibility/2006">
              <mc:Choice xmlns:v="urn:schemas-microsoft-com:vml" Requires="v">
                <p:oleObj spid="_x0000_s91634" name="Equation" r:id="rId13" imgW="1968480" imgH="253800" progId="Equation.DSMT4">
                  <p:embed/>
                </p:oleObj>
              </mc:Choice>
              <mc:Fallback>
                <p:oleObj name="Equation" r:id="rId13" imgW="1968480" imgH="253800" progId="Equation.DSMT4">
                  <p:embed/>
                  <p:pic>
                    <p:nvPicPr>
                      <p:cNvPr id="29" name="Object 28"/>
                      <p:cNvPicPr/>
                      <p:nvPr/>
                    </p:nvPicPr>
                    <p:blipFill>
                      <a:blip r:embed="rId14"/>
                      <a:stretch>
                        <a:fillRect/>
                      </a:stretch>
                    </p:blipFill>
                    <p:spPr>
                      <a:xfrm>
                        <a:off x="6172179" y="4570478"/>
                        <a:ext cx="2813029" cy="363407"/>
                      </a:xfrm>
                      <a:prstGeom prst="rect">
                        <a:avLst/>
                      </a:prstGeom>
                    </p:spPr>
                  </p:pic>
                </p:oleObj>
              </mc:Fallback>
            </mc:AlternateContent>
          </a:graphicData>
        </a:graphic>
      </p:graphicFrame>
    </p:spTree>
    <p:extLst>
      <p:ext uri="{BB962C8B-B14F-4D97-AF65-F5344CB8AC3E}">
        <p14:creationId xmlns:p14="http://schemas.microsoft.com/office/powerpoint/2010/main" val="40654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2" grpId="0" build="p"/>
      <p:bldP spid="14" grpId="0" build="p"/>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67"/>
            <a:ext cx="8229600" cy="754906"/>
          </a:xfrm>
        </p:spPr>
        <p:txBody>
          <a:bodyPr/>
          <a:lstStyle/>
          <a:p>
            <a:r>
              <a:rPr lang="en-US" altLang="en-US" sz="4000" b="1" dirty="0">
                <a:ea typeface="ＭＳ Ｐゴシック" pitchFamily="34" charset="-128"/>
              </a:rPr>
              <a:t>Sample Problem 11.3 </a:t>
            </a:r>
            <a:r>
              <a:rPr lang="en-US" altLang="en-US" sz="900" dirty="0">
                <a:ea typeface="ＭＳ Ｐゴシック" pitchFamily="34" charset="-128"/>
              </a:rPr>
              <a:t>2</a:t>
            </a:r>
            <a:endParaRPr lang="en-US" dirty="0"/>
          </a:p>
        </p:txBody>
      </p:sp>
      <p:pic>
        <p:nvPicPr>
          <p:cNvPr id="4" name="Picture 3" descr="Graph showing exponential drop in velocity, from v0 at time zero down asymptopically to zero at large tim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41" y="1295400"/>
            <a:ext cx="2988459" cy="2081616"/>
          </a:xfrm>
          <a:prstGeom prst="rect">
            <a:avLst/>
          </a:prstGeom>
        </p:spPr>
      </p:pic>
      <p:sp>
        <p:nvSpPr>
          <p:cNvPr id="3" name="Content Placeholder 2"/>
          <p:cNvSpPr>
            <a:spLocks noGrp="1"/>
          </p:cNvSpPr>
          <p:nvPr>
            <p:ph idx="1"/>
          </p:nvPr>
        </p:nvSpPr>
        <p:spPr>
          <a:xfrm>
            <a:off x="3657600" y="1066800"/>
            <a:ext cx="2819400" cy="411297"/>
          </a:xfrm>
        </p:spPr>
        <p:txBody>
          <a:bodyPr/>
          <a:lstStyle/>
          <a:p>
            <a:r>
              <a:rPr lang="en-US" altLang="en-US" sz="2000" b="1" dirty="0">
                <a:solidFill>
                  <a:srgbClr val="C00000"/>
                </a:solidFill>
              </a:rPr>
              <a:t>Modeling and Analysis:</a:t>
            </a:r>
          </a:p>
        </p:txBody>
      </p:sp>
      <p:sp>
        <p:nvSpPr>
          <p:cNvPr id="10" name="Content Placeholder 9"/>
          <p:cNvSpPr>
            <a:spLocks noGrp="1"/>
          </p:cNvSpPr>
          <p:nvPr>
            <p:ph idx="13"/>
          </p:nvPr>
        </p:nvSpPr>
        <p:spPr>
          <a:xfrm>
            <a:off x="3657600" y="1676400"/>
            <a:ext cx="1447800" cy="373906"/>
          </a:xfrm>
        </p:spPr>
        <p:txBody>
          <a:bodyPr/>
          <a:lstStyle/>
          <a:p>
            <a:pPr marL="292608" indent="-292608">
              <a:buFont typeface="Arial" panose="020B0604020202020204" pitchFamily="34" charset="0"/>
              <a:buChar char="•"/>
            </a:pPr>
            <a:r>
              <a:rPr lang="en-US" altLang="en-US" sz="2000" dirty="0"/>
              <a:t>Integrate</a:t>
            </a:r>
          </a:p>
        </p:txBody>
      </p:sp>
      <p:graphicFrame>
        <p:nvGraphicFramePr>
          <p:cNvPr id="13" name="Object 12"/>
          <p:cNvGraphicFramePr>
            <a:graphicFrameLocks noChangeAspect="1"/>
          </p:cNvGraphicFramePr>
          <p:nvPr>
            <p:extLst>
              <p:ext uri="{D42A27DB-BD31-4B8C-83A1-F6EECF244321}">
                <p14:modId xmlns:p14="http://schemas.microsoft.com/office/powerpoint/2010/main" val="1260377947"/>
              </p:ext>
            </p:extLst>
          </p:nvPr>
        </p:nvGraphicFramePr>
        <p:xfrm>
          <a:off x="5081016" y="1712976"/>
          <a:ext cx="2734942" cy="385203"/>
        </p:xfrm>
        <a:graphic>
          <a:graphicData uri="http://schemas.openxmlformats.org/presentationml/2006/ole">
            <mc:AlternateContent xmlns:mc="http://schemas.openxmlformats.org/markup-compatibility/2006">
              <mc:Choice xmlns:v="urn:schemas-microsoft-com:vml" Requires="v">
                <p:oleObj spid="_x0000_s97610" name="Equation" r:id="rId4" imgW="1803240" imgH="253800" progId="Equation.DSMT4">
                  <p:embed/>
                </p:oleObj>
              </mc:Choice>
              <mc:Fallback>
                <p:oleObj name="Equation" r:id="rId4" imgW="1803240" imgH="253800" progId="Equation.DSMT4">
                  <p:embed/>
                  <p:pic>
                    <p:nvPicPr>
                      <p:cNvPr id="29" name="Object 28"/>
                      <p:cNvPicPr/>
                      <p:nvPr/>
                    </p:nvPicPr>
                    <p:blipFill>
                      <a:blip r:embed="rId5"/>
                      <a:stretch>
                        <a:fillRect/>
                      </a:stretch>
                    </p:blipFill>
                    <p:spPr>
                      <a:xfrm>
                        <a:off x="5081016" y="1712976"/>
                        <a:ext cx="2734942" cy="385203"/>
                      </a:xfrm>
                      <a:prstGeom prst="rect">
                        <a:avLst/>
                      </a:prstGeom>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3808415688"/>
              </p:ext>
            </p:extLst>
          </p:nvPr>
        </p:nvGraphicFramePr>
        <p:xfrm>
          <a:off x="3773488" y="2286000"/>
          <a:ext cx="4303712" cy="690563"/>
        </p:xfrm>
        <a:graphic>
          <a:graphicData uri="http://schemas.openxmlformats.org/presentationml/2006/ole">
            <mc:AlternateContent xmlns:mc="http://schemas.openxmlformats.org/markup-compatibility/2006">
              <mc:Choice xmlns:v="urn:schemas-microsoft-com:vml" Requires="v">
                <p:oleObj spid="_x0000_s97611" name="Equation" r:id="rId6" imgW="3009900" imgH="482600" progId="Equation.DSMT4">
                  <p:embed/>
                </p:oleObj>
              </mc:Choice>
              <mc:Fallback>
                <p:oleObj name="Equation" r:id="rId6" imgW="30099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488" y="2286000"/>
                        <a:ext cx="4303712"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613641173"/>
              </p:ext>
            </p:extLst>
          </p:nvPr>
        </p:nvGraphicFramePr>
        <p:xfrm>
          <a:off x="7216775" y="3098800"/>
          <a:ext cx="1295400" cy="406400"/>
        </p:xfrm>
        <a:graphic>
          <a:graphicData uri="http://schemas.openxmlformats.org/presentationml/2006/ole">
            <mc:AlternateContent xmlns:mc="http://schemas.openxmlformats.org/markup-compatibility/2006">
              <mc:Choice xmlns:v="urn:schemas-microsoft-com:vml" Requires="v">
                <p:oleObj spid="_x0000_s97612" name="Equation" r:id="rId8" imgW="1294838" imgH="406224" progId="Equation.3">
                  <p:embed/>
                </p:oleObj>
              </mc:Choice>
              <mc:Fallback>
                <p:oleObj name="Equation" r:id="rId8" imgW="1294838" imgH="4062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6775" y="3098800"/>
                        <a:ext cx="1295400" cy="406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descr="Graph of exponential rise of position, from zero at time zero to asymptopic approach to v0/k at large time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800" y="4038600"/>
            <a:ext cx="3121051" cy="2070625"/>
          </a:xfrm>
          <a:prstGeom prst="rect">
            <a:avLst/>
          </a:prstGeom>
        </p:spPr>
      </p:pic>
      <p:sp>
        <p:nvSpPr>
          <p:cNvPr id="12" name="Content Placeholder 11"/>
          <p:cNvSpPr>
            <a:spLocks noGrp="1"/>
          </p:cNvSpPr>
          <p:nvPr>
            <p:ph idx="15"/>
          </p:nvPr>
        </p:nvSpPr>
        <p:spPr>
          <a:xfrm>
            <a:off x="3733800" y="3666942"/>
            <a:ext cx="1447800" cy="354856"/>
          </a:xfrm>
        </p:spPr>
        <p:txBody>
          <a:bodyPr/>
          <a:lstStyle/>
          <a:p>
            <a:pPr marL="292608" indent="-292608">
              <a:buFont typeface="Arial" panose="020B0604020202020204" pitchFamily="34" charset="0"/>
              <a:buChar char="•"/>
            </a:pPr>
            <a:r>
              <a:rPr lang="en-US" altLang="en-US" sz="2000" dirty="0"/>
              <a:t>Integrate</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339082028"/>
              </p:ext>
            </p:extLst>
          </p:nvPr>
        </p:nvGraphicFramePr>
        <p:xfrm>
          <a:off x="5163312" y="3712464"/>
          <a:ext cx="2332575" cy="369184"/>
        </p:xfrm>
        <a:graphic>
          <a:graphicData uri="http://schemas.openxmlformats.org/presentationml/2006/ole">
            <mc:AlternateContent xmlns:mc="http://schemas.openxmlformats.org/markup-compatibility/2006">
              <mc:Choice xmlns:v="urn:schemas-microsoft-com:vml" Requires="v">
                <p:oleObj spid="_x0000_s97613" name="Equation" r:id="rId11" imgW="1600200" imgH="253800" progId="Equation.DSMT4">
                  <p:embed/>
                </p:oleObj>
              </mc:Choice>
              <mc:Fallback>
                <p:oleObj name="Equation" r:id="rId11" imgW="1600200" imgH="253800" progId="Equation.DSMT4">
                  <p:embed/>
                  <p:pic>
                    <p:nvPicPr>
                      <p:cNvPr id="31" name="Object 30"/>
                      <p:cNvPicPr/>
                      <p:nvPr/>
                    </p:nvPicPr>
                    <p:blipFill>
                      <a:blip r:embed="rId12"/>
                      <a:stretch>
                        <a:fillRect/>
                      </a:stretch>
                    </p:blipFill>
                    <p:spPr>
                      <a:xfrm>
                        <a:off x="5163312" y="3712464"/>
                        <a:ext cx="2332575" cy="369184"/>
                      </a:xfrm>
                      <a:prstGeom prst="rect">
                        <a:avLst/>
                      </a:prstGeom>
                    </p:spPr>
                  </p:pic>
                </p:oleObj>
              </mc:Fallback>
            </mc:AlternateContent>
          </a:graphicData>
        </a:graphic>
      </p:graphicFrame>
      <p:graphicFrame>
        <p:nvGraphicFramePr>
          <p:cNvPr id="18" name="Object 2"/>
          <p:cNvGraphicFramePr>
            <a:graphicFrameLocks noChangeAspect="1"/>
          </p:cNvGraphicFramePr>
          <p:nvPr>
            <p:extLst>
              <p:ext uri="{D42A27DB-BD31-4B8C-83A1-F6EECF244321}">
                <p14:modId xmlns:p14="http://schemas.microsoft.com/office/powerpoint/2010/main" val="2564312303"/>
              </p:ext>
            </p:extLst>
          </p:nvPr>
        </p:nvGraphicFramePr>
        <p:xfrm>
          <a:off x="4151313" y="4191000"/>
          <a:ext cx="3849687" cy="1389063"/>
        </p:xfrm>
        <a:graphic>
          <a:graphicData uri="http://schemas.openxmlformats.org/presentationml/2006/ole">
            <mc:AlternateContent xmlns:mc="http://schemas.openxmlformats.org/markup-compatibility/2006">
              <mc:Choice xmlns:v="urn:schemas-microsoft-com:vml" Requires="v">
                <p:oleObj spid="_x0000_s97614" name="Equation" r:id="rId13" imgW="2463800" imgH="889000" progId="">
                  <p:embed/>
                </p:oleObj>
              </mc:Choice>
              <mc:Fallback>
                <p:oleObj name="Equation" r:id="rId13" imgW="2463800" imgH="8890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1313" y="4191000"/>
                        <a:ext cx="3849687" cy="138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188509202"/>
              </p:ext>
            </p:extLst>
          </p:nvPr>
        </p:nvGraphicFramePr>
        <p:xfrm>
          <a:off x="7037388" y="5715000"/>
          <a:ext cx="1828800" cy="622300"/>
        </p:xfrm>
        <a:graphic>
          <a:graphicData uri="http://schemas.openxmlformats.org/presentationml/2006/ole">
            <mc:AlternateContent xmlns:mc="http://schemas.openxmlformats.org/markup-compatibility/2006">
              <mc:Choice xmlns:v="urn:schemas-microsoft-com:vml" Requires="v">
                <p:oleObj spid="_x0000_s97615" name="Equation" r:id="rId15" imgW="1828800" imgH="622300" progId="Equation.3">
                  <p:embed/>
                </p:oleObj>
              </mc:Choice>
              <mc:Fallback>
                <p:oleObj name="Equation" r:id="rId15" imgW="1828800" imgH="622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7388" y="5715000"/>
                        <a:ext cx="1828800" cy="622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224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Sample Problem 11.3 </a:t>
            </a:r>
            <a:r>
              <a:rPr lang="en-US" altLang="en-US" sz="1000" dirty="0">
                <a:ea typeface="ＭＳ Ｐゴシック" pitchFamily="34" charset="-128"/>
              </a:rPr>
              <a:t>3</a:t>
            </a:r>
            <a:endParaRPr lang="en-US" sz="1000" dirty="0"/>
          </a:p>
        </p:txBody>
      </p:sp>
      <p:pic>
        <p:nvPicPr>
          <p:cNvPr id="17" name="Picture 16" descr="Graph of linear drop in velocity as a function of position, from v0 at x=0 to 0 at x=v0/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81" y="1170277"/>
            <a:ext cx="2969911" cy="2320006"/>
          </a:xfrm>
          <a:prstGeom prst="rect">
            <a:avLst/>
          </a:prstGeom>
        </p:spPr>
      </p:pic>
      <p:sp>
        <p:nvSpPr>
          <p:cNvPr id="3" name="Content Placeholder 2"/>
          <p:cNvSpPr>
            <a:spLocks noGrp="1"/>
          </p:cNvSpPr>
          <p:nvPr>
            <p:ph idx="1"/>
          </p:nvPr>
        </p:nvSpPr>
        <p:spPr>
          <a:xfrm>
            <a:off x="3581400" y="1233278"/>
            <a:ext cx="1447800" cy="381765"/>
          </a:xfrm>
        </p:spPr>
        <p:txBody>
          <a:bodyPr/>
          <a:lstStyle/>
          <a:p>
            <a:pPr marL="292608" indent="-292608">
              <a:buFont typeface="Arial" panose="020B0604020202020204" pitchFamily="34" charset="0"/>
              <a:buChar char="•"/>
            </a:pPr>
            <a:r>
              <a:rPr lang="en-US" altLang="en-US" sz="2000" dirty="0"/>
              <a:t>Integrate</a:t>
            </a:r>
            <a:endParaRPr lang="en-US" sz="2000" dirty="0"/>
          </a:p>
        </p:txBody>
      </p:sp>
      <p:graphicFrame>
        <p:nvGraphicFramePr>
          <p:cNvPr id="8" name="Object 7"/>
          <p:cNvGraphicFramePr>
            <a:graphicFrameLocks noChangeAspect="1"/>
          </p:cNvGraphicFramePr>
          <p:nvPr>
            <p:extLst>
              <p:ext uri="{D42A27DB-BD31-4B8C-83A1-F6EECF244321}">
                <p14:modId xmlns:p14="http://schemas.microsoft.com/office/powerpoint/2010/main" val="2248945152"/>
              </p:ext>
            </p:extLst>
          </p:nvPr>
        </p:nvGraphicFramePr>
        <p:xfrm>
          <a:off x="4992603" y="1277112"/>
          <a:ext cx="2813029" cy="363407"/>
        </p:xfrm>
        <a:graphic>
          <a:graphicData uri="http://schemas.openxmlformats.org/presentationml/2006/ole">
            <mc:AlternateContent xmlns:mc="http://schemas.openxmlformats.org/markup-compatibility/2006">
              <mc:Choice xmlns:v="urn:schemas-microsoft-com:vml" Requires="v">
                <p:oleObj spid="_x0000_s34464" name="Equation" r:id="rId4" imgW="1968480" imgH="253800" progId="Equation.DSMT4">
                  <p:embed/>
                </p:oleObj>
              </mc:Choice>
              <mc:Fallback>
                <p:oleObj name="Equation" r:id="rId4" imgW="1968480" imgH="253800" progId="Equation.DSMT4">
                  <p:embed/>
                  <p:pic>
                    <p:nvPicPr>
                      <p:cNvPr id="33" name="Object 32"/>
                      <p:cNvPicPr/>
                      <p:nvPr/>
                    </p:nvPicPr>
                    <p:blipFill>
                      <a:blip r:embed="rId5"/>
                      <a:stretch>
                        <a:fillRect/>
                      </a:stretch>
                    </p:blipFill>
                    <p:spPr>
                      <a:xfrm>
                        <a:off x="4992603" y="1277112"/>
                        <a:ext cx="2813029" cy="363407"/>
                      </a:xfrm>
                      <a:prstGeom prst="rect">
                        <a:avLst/>
                      </a:prstGeom>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566266633"/>
              </p:ext>
            </p:extLst>
          </p:nvPr>
        </p:nvGraphicFramePr>
        <p:xfrm>
          <a:off x="4223905" y="1828800"/>
          <a:ext cx="4468091" cy="1108364"/>
        </p:xfrm>
        <a:graphic>
          <a:graphicData uri="http://schemas.openxmlformats.org/presentationml/2006/ole">
            <mc:AlternateContent xmlns:mc="http://schemas.openxmlformats.org/markup-compatibility/2006">
              <mc:Choice xmlns:v="urn:schemas-microsoft-com:vml" Requires="v">
                <p:oleObj spid="_x0000_s34465" name="Equation" r:id="rId6" imgW="4914900" imgH="1219200" progId="Equation.3">
                  <p:embed/>
                </p:oleObj>
              </mc:Choice>
              <mc:Fallback>
                <p:oleObj name="Equation" r:id="rId6" imgW="4914900" imgH="1219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3905" y="1828800"/>
                        <a:ext cx="4468091" cy="1108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3334820069"/>
              </p:ext>
            </p:extLst>
          </p:nvPr>
        </p:nvGraphicFramePr>
        <p:xfrm>
          <a:off x="7543800" y="3048000"/>
          <a:ext cx="1117600" cy="330200"/>
        </p:xfrm>
        <a:graphic>
          <a:graphicData uri="http://schemas.openxmlformats.org/presentationml/2006/ole">
            <mc:AlternateContent xmlns:mc="http://schemas.openxmlformats.org/markup-compatibility/2006">
              <mc:Choice xmlns:v="urn:schemas-microsoft-com:vml" Requires="v">
                <p:oleObj spid="_x0000_s34466" name="Equation" r:id="rId8" imgW="1117600" imgH="330200" progId="Equation.3">
                  <p:embed/>
                </p:oleObj>
              </mc:Choice>
              <mc:Fallback>
                <p:oleObj name="Equation" r:id="rId8" imgW="1117600" imgH="330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3048000"/>
                        <a:ext cx="1117600" cy="330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230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sz="4000" b="1" dirty="0"/>
              <a:t>Sample Problem 11.3 </a:t>
            </a:r>
            <a:r>
              <a:rPr lang="en-US" sz="1000" dirty="0"/>
              <a:t>4</a:t>
            </a:r>
          </a:p>
        </p:txBody>
      </p:sp>
      <p:sp>
        <p:nvSpPr>
          <p:cNvPr id="3" name="Content Placeholder 2"/>
          <p:cNvSpPr>
            <a:spLocks noGrp="1"/>
          </p:cNvSpPr>
          <p:nvPr>
            <p:ph idx="1"/>
          </p:nvPr>
        </p:nvSpPr>
        <p:spPr>
          <a:xfrm>
            <a:off x="457200" y="1066800"/>
            <a:ext cx="8458200" cy="1555282"/>
          </a:xfrm>
        </p:spPr>
        <p:txBody>
          <a:bodyPr/>
          <a:lstStyle/>
          <a:p>
            <a:r>
              <a:rPr lang="en-US" altLang="en-US" sz="2000" b="1" dirty="0">
                <a:solidFill>
                  <a:srgbClr val="C00000"/>
                </a:solidFill>
              </a:rPr>
              <a:t>Reflect and Think: </a:t>
            </a:r>
            <a:endParaRPr lang="en-US" altLang="en-US" sz="2000" dirty="0">
              <a:solidFill>
                <a:srgbClr val="C00000"/>
              </a:solidFill>
            </a:endParaRPr>
          </a:p>
          <a:p>
            <a:r>
              <a:rPr lang="en-US" altLang="en-US" sz="2000" dirty="0"/>
              <a:t>You could have solved part </a:t>
            </a:r>
            <a:r>
              <a:rPr lang="en-US" altLang="en-US" sz="2000" i="1" dirty="0"/>
              <a:t>c</a:t>
            </a:r>
            <a:r>
              <a:rPr lang="en-US" altLang="en-US" sz="2000" dirty="0"/>
              <a:t> by eliminating </a:t>
            </a:r>
            <a:r>
              <a:rPr lang="en-US" altLang="en-US" sz="2000" i="1" dirty="0"/>
              <a:t>t</a:t>
            </a:r>
            <a:r>
              <a:rPr lang="en-US" altLang="en-US" sz="2000" dirty="0"/>
              <a:t> from the answers obtained for parts </a:t>
            </a:r>
            <a:r>
              <a:rPr lang="en-US" altLang="en-US" sz="2000" i="1" dirty="0"/>
              <a:t>a</a:t>
            </a:r>
            <a:r>
              <a:rPr lang="en-US" altLang="en-US" sz="2000" dirty="0"/>
              <a:t> and </a:t>
            </a:r>
            <a:r>
              <a:rPr lang="en-US" altLang="en-US" sz="2000" i="1" dirty="0"/>
              <a:t>b</a:t>
            </a:r>
            <a:r>
              <a:rPr lang="en-US" altLang="en-US" sz="2000" dirty="0"/>
              <a:t>. You could use this alternative method as a check. From part </a:t>
            </a:r>
            <a:r>
              <a:rPr lang="en-US" altLang="en-US" sz="2000" i="1" dirty="0"/>
              <a:t>a</a:t>
            </a:r>
            <a:r>
              <a:rPr lang="en-US" altLang="en-US" sz="2000" dirty="0"/>
              <a:t>, you obtain</a:t>
            </a:r>
            <a:endParaRPr lang="en-US"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656583998"/>
              </p:ext>
            </p:extLst>
          </p:nvPr>
        </p:nvGraphicFramePr>
        <p:xfrm>
          <a:off x="1257712" y="2177475"/>
          <a:ext cx="1104488" cy="388616"/>
        </p:xfrm>
        <a:graphic>
          <a:graphicData uri="http://schemas.openxmlformats.org/presentationml/2006/ole">
            <mc:AlternateContent xmlns:mc="http://schemas.openxmlformats.org/markup-compatibility/2006">
              <mc:Choice xmlns:v="urn:schemas-microsoft-com:vml" Requires="v">
                <p:oleObj spid="_x0000_s35391" name="Equation" r:id="rId3" imgW="685800" imgH="241200" progId="Equation.DSMT4">
                  <p:embed/>
                </p:oleObj>
              </mc:Choice>
              <mc:Fallback>
                <p:oleObj name="Equation" r:id="rId3" imgW="685800" imgH="241200" progId="Equation.DSMT4">
                  <p:embed/>
                  <p:pic>
                    <p:nvPicPr>
                      <p:cNvPr id="0" name=""/>
                      <p:cNvPicPr/>
                      <p:nvPr/>
                    </p:nvPicPr>
                    <p:blipFill>
                      <a:blip r:embed="rId4"/>
                      <a:stretch>
                        <a:fillRect/>
                      </a:stretch>
                    </p:blipFill>
                    <p:spPr>
                      <a:xfrm>
                        <a:off x="1257712" y="2177475"/>
                        <a:ext cx="1104488" cy="388616"/>
                      </a:xfrm>
                      <a:prstGeom prst="rect">
                        <a:avLst/>
                      </a:prstGeom>
                    </p:spPr>
                  </p:pic>
                </p:oleObj>
              </mc:Fallback>
            </mc:AlternateContent>
          </a:graphicData>
        </a:graphic>
      </p:graphicFrame>
      <p:sp>
        <p:nvSpPr>
          <p:cNvPr id="6" name="Content Placeholder 5"/>
          <p:cNvSpPr>
            <a:spLocks noGrp="1"/>
          </p:cNvSpPr>
          <p:nvPr>
            <p:ph idx="13"/>
          </p:nvPr>
        </p:nvSpPr>
        <p:spPr>
          <a:xfrm>
            <a:off x="2286000" y="2182390"/>
            <a:ext cx="5219288" cy="373906"/>
          </a:xfrm>
        </p:spPr>
        <p:txBody>
          <a:bodyPr/>
          <a:lstStyle/>
          <a:p>
            <a:r>
              <a:rPr lang="en-US" altLang="en-US" sz="2000" dirty="0"/>
              <a:t>; substituting into the answer of part </a:t>
            </a:r>
            <a:r>
              <a:rPr lang="en-US" altLang="en-US" sz="2000" i="1" dirty="0"/>
              <a:t>b</a:t>
            </a:r>
            <a:r>
              <a:rPr lang="en-US" altLang="en-US" sz="2000" dirty="0"/>
              <a:t>, you have:</a:t>
            </a:r>
          </a:p>
        </p:txBody>
      </p:sp>
      <p:graphicFrame>
        <p:nvGraphicFramePr>
          <p:cNvPr id="11" name="Object 10"/>
          <p:cNvGraphicFramePr>
            <a:graphicFrameLocks noChangeAspect="1"/>
          </p:cNvGraphicFramePr>
          <p:nvPr>
            <p:extLst>
              <p:ext uri="{D42A27DB-BD31-4B8C-83A1-F6EECF244321}">
                <p14:modId xmlns:p14="http://schemas.microsoft.com/office/powerpoint/2010/main" val="1930097452"/>
              </p:ext>
            </p:extLst>
          </p:nvPr>
        </p:nvGraphicFramePr>
        <p:xfrm>
          <a:off x="930920" y="3001522"/>
          <a:ext cx="3104838" cy="854956"/>
        </p:xfrm>
        <a:graphic>
          <a:graphicData uri="http://schemas.openxmlformats.org/presentationml/2006/ole">
            <mc:AlternateContent xmlns:mc="http://schemas.openxmlformats.org/markup-compatibility/2006">
              <mc:Choice xmlns:v="urn:schemas-microsoft-com:vml" Requires="v">
                <p:oleObj spid="_x0000_s35392" name="Equation" r:id="rId5" imgW="1752480" imgH="482400" progId="Equation.DSMT4">
                  <p:embed/>
                </p:oleObj>
              </mc:Choice>
              <mc:Fallback>
                <p:oleObj name="Equation" r:id="rId5" imgW="1752480" imgH="482400" progId="Equation.DSMT4">
                  <p:embed/>
                  <p:pic>
                    <p:nvPicPr>
                      <p:cNvPr id="0" name=""/>
                      <p:cNvPicPr/>
                      <p:nvPr/>
                    </p:nvPicPr>
                    <p:blipFill>
                      <a:blip r:embed="rId6"/>
                      <a:stretch>
                        <a:fillRect/>
                      </a:stretch>
                    </p:blipFill>
                    <p:spPr>
                      <a:xfrm>
                        <a:off x="930920" y="3001522"/>
                        <a:ext cx="3104838" cy="854956"/>
                      </a:xfrm>
                      <a:prstGeom prst="rect">
                        <a:avLst/>
                      </a:prstGeom>
                    </p:spPr>
                  </p:pic>
                </p:oleObj>
              </mc:Fallback>
            </mc:AlternateContent>
          </a:graphicData>
        </a:graphic>
      </p:graphicFrame>
      <p:sp>
        <p:nvSpPr>
          <p:cNvPr id="8" name="Content Placeholder 7"/>
          <p:cNvSpPr>
            <a:spLocks noGrp="1"/>
          </p:cNvSpPr>
          <p:nvPr>
            <p:ph idx="15"/>
          </p:nvPr>
        </p:nvSpPr>
        <p:spPr>
          <a:xfrm>
            <a:off x="4572000" y="3200400"/>
            <a:ext cx="3657600" cy="537272"/>
          </a:xfrm>
        </p:spPr>
        <p:txBody>
          <a:bodyPr/>
          <a:lstStyle/>
          <a:p>
            <a:r>
              <a:rPr lang="en-US" altLang="en-US" i="1" dirty="0">
                <a:sym typeface="Wingdings" panose="05000000000000000000" pitchFamily="2" charset="2"/>
              </a:rPr>
              <a:t>v=v</a:t>
            </a:r>
            <a:r>
              <a:rPr lang="en-US" altLang="en-US" baseline="-25000" dirty="0">
                <a:sym typeface="Wingdings" panose="05000000000000000000" pitchFamily="2" charset="2"/>
              </a:rPr>
              <a:t>0</a:t>
            </a:r>
            <a:r>
              <a:rPr lang="en-US" altLang="en-US" i="1" dirty="0">
                <a:sym typeface="Wingdings" panose="05000000000000000000" pitchFamily="2" charset="2"/>
              </a:rPr>
              <a:t>−kx	</a:t>
            </a:r>
            <a:r>
              <a:rPr lang="en-US" altLang="en-US" sz="2000" i="1" dirty="0">
                <a:sym typeface="Wingdings" panose="05000000000000000000" pitchFamily="2" charset="2"/>
              </a:rPr>
              <a:t>	</a:t>
            </a:r>
            <a:r>
              <a:rPr lang="en-US" altLang="en-US" sz="2000" dirty="0">
                <a:sym typeface="Wingdings" panose="05000000000000000000" pitchFamily="2" charset="2"/>
              </a:rPr>
              <a:t>(</a:t>
            </a:r>
            <a:r>
              <a:rPr lang="en-US" altLang="en-US" sz="2000" dirty="0"/>
              <a:t>checks)</a:t>
            </a:r>
          </a:p>
        </p:txBody>
      </p:sp>
    </p:spTree>
    <p:extLst>
      <p:ext uri="{BB962C8B-B14F-4D97-AF65-F5344CB8AC3E}">
        <p14:creationId xmlns:p14="http://schemas.microsoft.com/office/powerpoint/2010/main" val="28800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a:t>
            </a:r>
            <a:endParaRPr lang="en-US" sz="1000" dirty="0"/>
          </a:p>
        </p:txBody>
      </p:sp>
      <p:sp>
        <p:nvSpPr>
          <p:cNvPr id="25" name="Rectangle 3"/>
          <p:cNvSpPr>
            <a:spLocks noChangeArrowheads="1"/>
          </p:cNvSpPr>
          <p:nvPr/>
        </p:nvSpPr>
        <p:spPr bwMode="auto">
          <a:xfrm>
            <a:off x="2874963" y="1042185"/>
            <a:ext cx="563562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dirty="0"/>
              <a:t>A bowling ball is dropped from a boat so that it strikes the surface of a lake with a speed of 8 m/s. Assuming the ball experiences a downward acceleration </a:t>
            </a:r>
            <a:r>
              <a:rPr lang="en-US" altLang="en-US" dirty="0">
                <a:solidFill>
                  <a:srgbClr val="000000"/>
                </a:solidFill>
              </a:rPr>
              <a:t>of </a:t>
            </a:r>
            <a:r>
              <a:rPr lang="en-US" altLang="en-US" i="1" dirty="0">
                <a:solidFill>
                  <a:srgbClr val="000000"/>
                </a:solidFill>
              </a:rPr>
              <a:t>a = 3 - 0.1v</a:t>
            </a:r>
            <a:r>
              <a:rPr lang="en-US" altLang="en-US" i="1" baseline="30000" dirty="0">
                <a:solidFill>
                  <a:srgbClr val="000000"/>
                </a:solidFill>
              </a:rPr>
              <a:t>2</a:t>
            </a:r>
            <a:r>
              <a:rPr lang="en-US" altLang="en-US" dirty="0">
                <a:solidFill>
                  <a:srgbClr val="000000"/>
                </a:solidFill>
              </a:rPr>
              <a:t>    when in the water, determine the velocity of the ball when it strikes the bottom of the lake.</a:t>
            </a:r>
            <a:r>
              <a:rPr lang="en-US" altLang="en-US" dirty="0"/>
              <a:t> (</a:t>
            </a:r>
            <a:r>
              <a:rPr lang="en-US" altLang="en-US" i="1" dirty="0"/>
              <a:t>a</a:t>
            </a:r>
            <a:r>
              <a:rPr lang="en-US" altLang="en-US" dirty="0"/>
              <a:t> and </a:t>
            </a:r>
            <a:r>
              <a:rPr lang="en-US" altLang="en-US" i="1" dirty="0"/>
              <a:t>v</a:t>
            </a:r>
            <a:r>
              <a:rPr lang="en-US" altLang="en-US" dirty="0"/>
              <a:t> expressed in m/s</a:t>
            </a:r>
            <a:r>
              <a:rPr lang="en-US" altLang="en-US" baseline="30000" dirty="0"/>
              <a:t>2</a:t>
            </a:r>
            <a:r>
              <a:rPr lang="en-US" altLang="en-US" dirty="0"/>
              <a:t> and m/s respectively)</a:t>
            </a:r>
          </a:p>
        </p:txBody>
      </p:sp>
      <p:pic>
        <p:nvPicPr>
          <p:cNvPr id="27" name="Picture 3" descr="bee29230_p11-024"/>
          <p:cNvPicPr>
            <a:picLocks noChangeAspect="1" noChangeArrowheads="1"/>
          </p:cNvPicPr>
          <p:nvPr/>
        </p:nvPicPr>
        <p:blipFill>
          <a:blip r:embed="rId3"/>
          <a:stretch>
            <a:fillRect/>
          </a:stretch>
        </p:blipFill>
        <p:spPr bwMode="auto">
          <a:xfrm>
            <a:off x="347663" y="838200"/>
            <a:ext cx="2325687" cy="288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7"/>
          <p:cNvSpPr txBox="1">
            <a:spLocks noChangeArrowheads="1"/>
          </p:cNvSpPr>
          <p:nvPr/>
        </p:nvSpPr>
        <p:spPr bwMode="auto">
          <a:xfrm>
            <a:off x="2874963" y="3398035"/>
            <a:ext cx="476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Which integral should you choose?</a:t>
            </a:r>
          </a:p>
        </p:txBody>
      </p:sp>
      <p:graphicFrame>
        <p:nvGraphicFramePr>
          <p:cNvPr id="30" name="Object 3"/>
          <p:cNvGraphicFramePr>
            <a:graphicFrameLocks noChangeAspect="1"/>
          </p:cNvGraphicFramePr>
          <p:nvPr>
            <p:extLst>
              <p:ext uri="{D42A27DB-BD31-4B8C-83A1-F6EECF244321}">
                <p14:modId xmlns:p14="http://schemas.microsoft.com/office/powerpoint/2010/main" val="2929413849"/>
              </p:ext>
            </p:extLst>
          </p:nvPr>
        </p:nvGraphicFramePr>
        <p:xfrm>
          <a:off x="1839913" y="4038600"/>
          <a:ext cx="1762125" cy="892175"/>
        </p:xfrm>
        <a:graphic>
          <a:graphicData uri="http://schemas.openxmlformats.org/presentationml/2006/ole">
            <mc:AlternateContent xmlns:mc="http://schemas.openxmlformats.org/markup-compatibility/2006">
              <mc:Choice xmlns:v="urn:schemas-microsoft-com:vml" Requires="v">
                <p:oleObj spid="_x0000_s103510" name="Equation" r:id="rId4" imgW="952087" imgH="482391" progId="Equation.DSMT4">
                  <p:embed/>
                </p:oleObj>
              </mc:Choice>
              <mc:Fallback>
                <p:oleObj name="Equation" r:id="rId4" imgW="952087" imgH="4823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9913" y="4038600"/>
                        <a:ext cx="176212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p:cNvGraphicFramePr>
            <a:graphicFrameLocks noChangeAspect="1"/>
          </p:cNvGraphicFramePr>
          <p:nvPr>
            <p:extLst>
              <p:ext uri="{D42A27DB-BD31-4B8C-83A1-F6EECF244321}">
                <p14:modId xmlns:p14="http://schemas.microsoft.com/office/powerpoint/2010/main" val="2638741348"/>
              </p:ext>
            </p:extLst>
          </p:nvPr>
        </p:nvGraphicFramePr>
        <p:xfrm>
          <a:off x="5480050" y="4068762"/>
          <a:ext cx="2606675" cy="892175"/>
        </p:xfrm>
        <a:graphic>
          <a:graphicData uri="http://schemas.openxmlformats.org/presentationml/2006/ole">
            <mc:AlternateContent xmlns:mc="http://schemas.openxmlformats.org/markup-compatibility/2006">
              <mc:Choice xmlns:v="urn:schemas-microsoft-com:vml" Requires="v">
                <p:oleObj spid="_x0000_s103511" name="Equation" r:id="rId6" imgW="1409088" imgH="482391" progId="Equation.DSMT4">
                  <p:embed/>
                </p:oleObj>
              </mc:Choice>
              <mc:Fallback>
                <p:oleObj name="Equation" r:id="rId6" imgW="1409088" imgH="48239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0050" y="4068762"/>
                        <a:ext cx="260667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9"/>
          <p:cNvGraphicFramePr>
            <a:graphicFrameLocks noChangeAspect="1"/>
          </p:cNvGraphicFramePr>
          <p:nvPr>
            <p:extLst>
              <p:ext uri="{D42A27DB-BD31-4B8C-83A1-F6EECF244321}">
                <p14:modId xmlns:p14="http://schemas.microsoft.com/office/powerpoint/2010/main" val="1487923901"/>
              </p:ext>
            </p:extLst>
          </p:nvPr>
        </p:nvGraphicFramePr>
        <p:xfrm>
          <a:off x="5626100" y="5191125"/>
          <a:ext cx="1573213" cy="892175"/>
        </p:xfrm>
        <a:graphic>
          <a:graphicData uri="http://schemas.openxmlformats.org/presentationml/2006/ole">
            <mc:AlternateContent xmlns:mc="http://schemas.openxmlformats.org/markup-compatibility/2006">
              <mc:Choice xmlns:v="urn:schemas-microsoft-com:vml" Requires="v">
                <p:oleObj spid="_x0000_s103512" name="Equation" r:id="rId8" imgW="850531" imgH="482391" progId="Equation.DSMT4">
                  <p:embed/>
                </p:oleObj>
              </mc:Choice>
              <mc:Fallback>
                <p:oleObj name="Equation" r:id="rId8" imgW="850531" imgH="48239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6100" y="5191125"/>
                        <a:ext cx="1573213"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0"/>
          <p:cNvGraphicFramePr>
            <a:graphicFrameLocks noChangeAspect="1"/>
          </p:cNvGraphicFramePr>
          <p:nvPr>
            <p:extLst>
              <p:ext uri="{D42A27DB-BD31-4B8C-83A1-F6EECF244321}">
                <p14:modId xmlns:p14="http://schemas.microsoft.com/office/powerpoint/2010/main" val="2011223809"/>
              </p:ext>
            </p:extLst>
          </p:nvPr>
        </p:nvGraphicFramePr>
        <p:xfrm>
          <a:off x="1793875" y="5284787"/>
          <a:ext cx="1597025" cy="892175"/>
        </p:xfrm>
        <a:graphic>
          <a:graphicData uri="http://schemas.openxmlformats.org/presentationml/2006/ole">
            <mc:AlternateContent xmlns:mc="http://schemas.openxmlformats.org/markup-compatibility/2006">
              <mc:Choice xmlns:v="urn:schemas-microsoft-com:vml" Requires="v">
                <p:oleObj spid="_x0000_s103513" name="Equation" r:id="rId10" imgW="863225" imgH="482391" progId="Equation.DSMT4">
                  <p:embed/>
                </p:oleObj>
              </mc:Choice>
              <mc:Fallback>
                <p:oleObj name="Equation" r:id="rId10" imgW="863225" imgH="48239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3875" y="5284787"/>
                        <a:ext cx="159702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11"/>
          <p:cNvSpPr txBox="1">
            <a:spLocks noChangeArrowheads="1"/>
          </p:cNvSpPr>
          <p:nvPr/>
        </p:nvSpPr>
        <p:spPr bwMode="auto">
          <a:xfrm>
            <a:off x="1068388" y="4214812"/>
            <a:ext cx="54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t>(a)</a:t>
            </a:r>
          </a:p>
        </p:txBody>
      </p:sp>
      <p:sp>
        <p:nvSpPr>
          <p:cNvPr id="35" name="TextBox 12"/>
          <p:cNvSpPr txBox="1">
            <a:spLocks noChangeArrowheads="1"/>
          </p:cNvSpPr>
          <p:nvPr/>
        </p:nvSpPr>
        <p:spPr bwMode="auto">
          <a:xfrm>
            <a:off x="1096963" y="5440362"/>
            <a:ext cx="561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t>(b)</a:t>
            </a:r>
          </a:p>
        </p:txBody>
      </p:sp>
      <p:sp>
        <p:nvSpPr>
          <p:cNvPr id="36" name="TextBox 13"/>
          <p:cNvSpPr txBox="1">
            <a:spLocks noChangeArrowheads="1"/>
          </p:cNvSpPr>
          <p:nvPr/>
        </p:nvSpPr>
        <p:spPr bwMode="auto">
          <a:xfrm>
            <a:off x="4667250" y="4237037"/>
            <a:ext cx="544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t>(c)</a:t>
            </a:r>
          </a:p>
        </p:txBody>
      </p:sp>
      <p:sp>
        <p:nvSpPr>
          <p:cNvPr id="37" name="TextBox 14"/>
          <p:cNvSpPr txBox="1">
            <a:spLocks noChangeArrowheads="1"/>
          </p:cNvSpPr>
          <p:nvPr/>
        </p:nvSpPr>
        <p:spPr bwMode="auto">
          <a:xfrm>
            <a:off x="4714875" y="5360987"/>
            <a:ext cx="560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t>(d)</a:t>
            </a:r>
          </a:p>
        </p:txBody>
      </p:sp>
      <p:sp>
        <p:nvSpPr>
          <p:cNvPr id="38" name="Oval 37"/>
          <p:cNvSpPr/>
          <p:nvPr/>
        </p:nvSpPr>
        <p:spPr>
          <a:xfrm>
            <a:off x="765175" y="5038725"/>
            <a:ext cx="3287713" cy="149542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74852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Question</a:t>
            </a:r>
            <a:endParaRPr lang="en-US" sz="4000" b="1" dirty="0"/>
          </a:p>
        </p:txBody>
      </p:sp>
      <p:sp>
        <p:nvSpPr>
          <p:cNvPr id="19" name="TextBox 3"/>
          <p:cNvSpPr txBox="1">
            <a:spLocks noChangeArrowheads="1"/>
          </p:cNvSpPr>
          <p:nvPr/>
        </p:nvSpPr>
        <p:spPr bwMode="auto">
          <a:xfrm>
            <a:off x="304800" y="1219200"/>
            <a:ext cx="8478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3200" b="1" dirty="0">
                <a:solidFill>
                  <a:srgbClr val="FF0000"/>
                </a:solidFill>
              </a:rPr>
              <a:t>When will the bowling ball start slowing down?</a:t>
            </a:r>
          </a:p>
        </p:txBody>
      </p:sp>
      <p:sp>
        <p:nvSpPr>
          <p:cNvPr id="20" name="Rectangle 3"/>
          <p:cNvSpPr>
            <a:spLocks noChangeArrowheads="1"/>
          </p:cNvSpPr>
          <p:nvPr/>
        </p:nvSpPr>
        <p:spPr bwMode="auto">
          <a:xfrm>
            <a:off x="2763838" y="2455863"/>
            <a:ext cx="5635625"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dirty="0"/>
              <a:t>A bowling ball is dropped from a boat so that it strikes the surface of a lake with a speed of 8 m/s. Assuming the ball experiences a downward acceleration </a:t>
            </a:r>
            <a:r>
              <a:rPr lang="en-US" altLang="en-US" dirty="0">
                <a:solidFill>
                  <a:srgbClr val="000000"/>
                </a:solidFill>
              </a:rPr>
              <a:t>of </a:t>
            </a:r>
            <a:r>
              <a:rPr lang="en-US" altLang="en-US" i="1" dirty="0">
                <a:solidFill>
                  <a:srgbClr val="000000"/>
                </a:solidFill>
              </a:rPr>
              <a:t>a = 3 - 0.1v</a:t>
            </a:r>
            <a:r>
              <a:rPr lang="en-US" altLang="en-US" i="1" baseline="30000" dirty="0">
                <a:solidFill>
                  <a:srgbClr val="000000"/>
                </a:solidFill>
              </a:rPr>
              <a:t>2</a:t>
            </a:r>
            <a:r>
              <a:rPr lang="en-US" altLang="en-US" dirty="0">
                <a:solidFill>
                  <a:srgbClr val="000000"/>
                </a:solidFill>
              </a:rPr>
              <a:t>    when in the water, determine the velocity of the ball when it strikes the bottom of the lake.</a:t>
            </a:r>
            <a:r>
              <a:rPr lang="en-US" altLang="en-US" dirty="0"/>
              <a:t> </a:t>
            </a:r>
          </a:p>
        </p:txBody>
      </p:sp>
      <p:pic>
        <p:nvPicPr>
          <p:cNvPr id="21" name="Picture 3" descr="bee29230_p11-024"/>
          <p:cNvPicPr>
            <a:picLocks noChangeAspect="1" noChangeArrowheads="1"/>
          </p:cNvPicPr>
          <p:nvPr/>
        </p:nvPicPr>
        <p:blipFill>
          <a:blip r:embed="rId2"/>
          <a:stretch>
            <a:fillRect/>
          </a:stretch>
        </p:blipFill>
        <p:spPr bwMode="auto">
          <a:xfrm>
            <a:off x="236538" y="2250290"/>
            <a:ext cx="2325687" cy="288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
          <p:cNvSpPr txBox="1">
            <a:spLocks noChangeArrowheads="1"/>
          </p:cNvSpPr>
          <p:nvPr/>
        </p:nvSpPr>
        <p:spPr bwMode="auto">
          <a:xfrm>
            <a:off x="2917825" y="4576763"/>
            <a:ext cx="54816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defRPr/>
            </a:pPr>
            <a:r>
              <a:rPr lang="en-US" sz="2400" b="1" dirty="0">
                <a:solidFill>
                  <a:srgbClr val="FF0000"/>
                </a:solidFill>
              </a:rPr>
              <a:t>The velocity would have to be high enough for the 0.1 v</a:t>
            </a:r>
            <a:r>
              <a:rPr lang="en-US" sz="2400" b="1" baseline="30000" dirty="0">
                <a:solidFill>
                  <a:srgbClr val="FF0000"/>
                </a:solidFill>
              </a:rPr>
              <a:t>2</a:t>
            </a:r>
            <a:r>
              <a:rPr lang="en-US" sz="2400" b="1" dirty="0">
                <a:solidFill>
                  <a:srgbClr val="FF0000"/>
                </a:solidFill>
              </a:rPr>
              <a:t> term to be bigger than 3.</a:t>
            </a:r>
          </a:p>
        </p:txBody>
      </p:sp>
      <p:cxnSp>
        <p:nvCxnSpPr>
          <p:cNvPr id="24" name="Straight Arrow Connector 23"/>
          <p:cNvCxnSpPr/>
          <p:nvPr/>
        </p:nvCxnSpPr>
        <p:spPr>
          <a:xfrm>
            <a:off x="214313" y="3070225"/>
            <a:ext cx="0" cy="723900"/>
          </a:xfrm>
          <a:prstGeom prst="straightConnector1">
            <a:avLst/>
          </a:prstGeom>
          <a:ln w="57150">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5" name="TextBox 8"/>
          <p:cNvSpPr txBox="1">
            <a:spLocks noChangeArrowheads="1"/>
          </p:cNvSpPr>
          <p:nvPr/>
        </p:nvSpPr>
        <p:spPr bwMode="auto">
          <a:xfrm>
            <a:off x="322263" y="3076575"/>
            <a:ext cx="569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800" b="1" dirty="0"/>
              <a:t>+y</a:t>
            </a:r>
          </a:p>
        </p:txBody>
      </p:sp>
    </p:spTree>
    <p:extLst>
      <p:ext uri="{BB962C8B-B14F-4D97-AF65-F5344CB8AC3E}">
        <p14:creationId xmlns:p14="http://schemas.microsoft.com/office/powerpoint/2010/main" val="175527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3</a:t>
            </a:r>
            <a:endParaRPr lang="en-US" sz="1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31" y="1295400"/>
            <a:ext cx="3696072" cy="1799947"/>
          </a:xfrm>
          <a:prstGeom prst="rect">
            <a:avLst/>
          </a:prstGeom>
        </p:spPr>
      </p:pic>
      <p:sp>
        <p:nvSpPr>
          <p:cNvPr id="8" name="Content Placeholder 7"/>
          <p:cNvSpPr>
            <a:spLocks noGrp="1"/>
          </p:cNvSpPr>
          <p:nvPr>
            <p:ph idx="15"/>
          </p:nvPr>
        </p:nvSpPr>
        <p:spPr>
          <a:xfrm>
            <a:off x="304800" y="3270885"/>
            <a:ext cx="4267200" cy="691515"/>
          </a:xfrm>
        </p:spPr>
        <p:txBody>
          <a:bodyPr/>
          <a:lstStyle/>
          <a:p>
            <a:r>
              <a:rPr lang="en-US" altLang="en-US" sz="2000" dirty="0"/>
              <a:t>The car starts from rest and accelerates according to the relationship</a:t>
            </a:r>
          </a:p>
        </p:txBody>
      </p:sp>
      <p:graphicFrame>
        <p:nvGraphicFramePr>
          <p:cNvPr id="10" name="Object 1"/>
          <p:cNvGraphicFramePr>
            <a:graphicFrameLocks noChangeAspect="1"/>
          </p:cNvGraphicFramePr>
          <p:nvPr>
            <p:extLst>
              <p:ext uri="{D42A27DB-BD31-4B8C-83A1-F6EECF244321}">
                <p14:modId xmlns:p14="http://schemas.microsoft.com/office/powerpoint/2010/main" val="3563117933"/>
              </p:ext>
            </p:extLst>
          </p:nvPr>
        </p:nvGraphicFramePr>
        <p:xfrm>
          <a:off x="1432142" y="4098761"/>
          <a:ext cx="1463458" cy="320839"/>
        </p:xfrm>
        <a:graphic>
          <a:graphicData uri="http://schemas.openxmlformats.org/presentationml/2006/ole">
            <mc:AlternateContent xmlns:mc="http://schemas.openxmlformats.org/markup-compatibility/2006">
              <mc:Choice xmlns:v="urn:schemas-microsoft-com:vml" Requires="v">
                <p:oleObj spid="_x0000_s39145" name="Equation" r:id="rId4" imgW="926698" imgH="203112" progId="">
                  <p:embed/>
                </p:oleObj>
              </mc:Choice>
              <mc:Fallback>
                <p:oleObj name="Equation" r:id="rId4" imgW="926698" imgH="2031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142" y="4098761"/>
                        <a:ext cx="1463458" cy="3208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p:cNvSpPr>
            <a:spLocks noGrp="1"/>
          </p:cNvSpPr>
          <p:nvPr>
            <p:ph idx="16"/>
          </p:nvPr>
        </p:nvSpPr>
        <p:spPr>
          <a:xfrm>
            <a:off x="304800" y="4617842"/>
            <a:ext cx="4343400" cy="1630558"/>
          </a:xfrm>
        </p:spPr>
        <p:txBody>
          <a:bodyPr/>
          <a:lstStyle/>
          <a:p>
            <a:r>
              <a:rPr lang="en-US" altLang="en-US" sz="2000" dirty="0"/>
              <a:t>It travels around a circular track that has a radius of 200 meters. Calculate the velocity of the car after it has travelled halfway around the track. What is the car’s maximum possible speed?</a:t>
            </a:r>
          </a:p>
        </p:txBody>
      </p:sp>
      <p:sp>
        <p:nvSpPr>
          <p:cNvPr id="3" name="Content Placeholder 2"/>
          <p:cNvSpPr>
            <a:spLocks noGrp="1"/>
          </p:cNvSpPr>
          <p:nvPr>
            <p:ph idx="1"/>
          </p:nvPr>
        </p:nvSpPr>
        <p:spPr>
          <a:xfrm>
            <a:off x="4724400" y="1219200"/>
            <a:ext cx="3962400" cy="1889901"/>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Determine the proper kinematic relationship to apply (is acceleration a function of time, velocity, or position?</a:t>
            </a:r>
          </a:p>
        </p:txBody>
      </p:sp>
      <p:sp>
        <p:nvSpPr>
          <p:cNvPr id="6" name="Content Placeholder 5"/>
          <p:cNvSpPr>
            <a:spLocks noGrp="1"/>
          </p:cNvSpPr>
          <p:nvPr>
            <p:ph idx="13"/>
          </p:nvPr>
        </p:nvSpPr>
        <p:spPr>
          <a:xfrm>
            <a:off x="4731592" y="3147601"/>
            <a:ext cx="4191000" cy="662399"/>
          </a:xfrm>
        </p:spPr>
        <p:txBody>
          <a:bodyPr/>
          <a:lstStyle/>
          <a:p>
            <a:pPr marL="292608" indent="-292608">
              <a:buFont typeface="Arial" panose="020B0604020202020204" pitchFamily="34" charset="0"/>
              <a:buChar char="•"/>
            </a:pPr>
            <a:r>
              <a:rPr lang="en-US" altLang="en-US" sz="2000" dirty="0"/>
              <a:t>Determine the total distance the car travels in one-half lap</a:t>
            </a:r>
          </a:p>
        </p:txBody>
      </p:sp>
      <p:sp>
        <p:nvSpPr>
          <p:cNvPr id="7" name="Content Placeholder 6"/>
          <p:cNvSpPr>
            <a:spLocks noGrp="1"/>
          </p:cNvSpPr>
          <p:nvPr>
            <p:ph idx="14"/>
          </p:nvPr>
        </p:nvSpPr>
        <p:spPr>
          <a:xfrm>
            <a:off x="4724400" y="3880485"/>
            <a:ext cx="4038600" cy="691515"/>
          </a:xfrm>
        </p:spPr>
        <p:txBody>
          <a:bodyPr/>
          <a:lstStyle/>
          <a:p>
            <a:pPr marL="292608" indent="-292608">
              <a:buFont typeface="Arial" panose="020B0604020202020204" pitchFamily="34" charset="0"/>
              <a:buChar char="•"/>
            </a:pPr>
            <a:r>
              <a:rPr lang="en-US" altLang="en-US" sz="2000" dirty="0"/>
              <a:t>Integrate to determine the velocity after one-half lap</a:t>
            </a:r>
          </a:p>
        </p:txBody>
      </p:sp>
    </p:spTree>
    <p:extLst>
      <p:ext uri="{BB962C8B-B14F-4D97-AF65-F5344CB8AC3E}">
        <p14:creationId xmlns:p14="http://schemas.microsoft.com/office/powerpoint/2010/main" val="49352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737616"/>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4</a:t>
            </a:r>
            <a:endParaRPr lang="en-US" sz="1000" dirty="0"/>
          </a:p>
        </p:txBody>
      </p:sp>
      <p:sp>
        <p:nvSpPr>
          <p:cNvPr id="11" name="Content Placeholder 10"/>
          <p:cNvSpPr>
            <a:spLocks noGrp="1"/>
          </p:cNvSpPr>
          <p:nvPr>
            <p:ph idx="1"/>
          </p:nvPr>
        </p:nvSpPr>
        <p:spPr>
          <a:xfrm>
            <a:off x="838200" y="1030275"/>
            <a:ext cx="1066800" cy="377851"/>
          </a:xfrm>
        </p:spPr>
        <p:txBody>
          <a:bodyPr/>
          <a:lstStyle/>
          <a:p>
            <a:r>
              <a:rPr lang="en-US" altLang="en-US" dirty="0"/>
              <a:t>Given:</a:t>
            </a:r>
          </a:p>
        </p:txBody>
      </p:sp>
      <p:graphicFrame>
        <p:nvGraphicFramePr>
          <p:cNvPr id="25" name="Object 12"/>
          <p:cNvGraphicFramePr>
            <a:graphicFrameLocks noChangeAspect="1"/>
          </p:cNvGraphicFramePr>
          <p:nvPr>
            <p:extLst>
              <p:ext uri="{D42A27DB-BD31-4B8C-83A1-F6EECF244321}">
                <p14:modId xmlns:p14="http://schemas.microsoft.com/office/powerpoint/2010/main" val="3717015487"/>
              </p:ext>
            </p:extLst>
          </p:nvPr>
        </p:nvGraphicFramePr>
        <p:xfrm>
          <a:off x="1771454" y="1082677"/>
          <a:ext cx="1609805" cy="352924"/>
        </p:xfrm>
        <a:graphic>
          <a:graphicData uri="http://schemas.openxmlformats.org/presentationml/2006/ole">
            <mc:AlternateContent xmlns:mc="http://schemas.openxmlformats.org/markup-compatibility/2006">
              <mc:Choice xmlns:v="urn:schemas-microsoft-com:vml" Requires="v">
                <p:oleObj spid="_x0000_s94584" name="Equation" r:id="rId3" imgW="926698" imgH="203112" progId="">
                  <p:embed/>
                </p:oleObj>
              </mc:Choice>
              <mc:Fallback>
                <p:oleObj name="Equation" r:id="rId3" imgW="926698" imgH="20311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454" y="1082677"/>
                        <a:ext cx="1609805" cy="3529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4238869066"/>
              </p:ext>
            </p:extLst>
          </p:nvPr>
        </p:nvGraphicFramePr>
        <p:xfrm>
          <a:off x="1730375" y="1524000"/>
          <a:ext cx="1844675" cy="404813"/>
        </p:xfrm>
        <a:graphic>
          <a:graphicData uri="http://schemas.openxmlformats.org/presentationml/2006/ole">
            <mc:AlternateContent xmlns:mc="http://schemas.openxmlformats.org/markup-compatibility/2006">
              <mc:Choice xmlns:v="urn:schemas-microsoft-com:vml" Requires="v">
                <p:oleObj spid="_x0000_s94585" name="Equation" r:id="rId5" imgW="1041120" imgH="228600" progId="Equation.DSMT4">
                  <p:embed/>
                </p:oleObj>
              </mc:Choice>
              <mc:Fallback>
                <p:oleObj name="Equation" r:id="rId5" imgW="1041120" imgH="228600" progId="Equation.DSMT4">
                  <p:embed/>
                  <p:pic>
                    <p:nvPicPr>
                      <p:cNvPr id="0" name=""/>
                      <p:cNvPicPr/>
                      <p:nvPr/>
                    </p:nvPicPr>
                    <p:blipFill>
                      <a:blip r:embed="rId6"/>
                      <a:stretch>
                        <a:fillRect/>
                      </a:stretch>
                    </p:blipFill>
                    <p:spPr>
                      <a:xfrm>
                        <a:off x="1730375" y="1524000"/>
                        <a:ext cx="1844675" cy="404813"/>
                      </a:xfrm>
                      <a:prstGeom prst="rect">
                        <a:avLst/>
                      </a:prstGeom>
                    </p:spPr>
                  </p:pic>
                </p:oleObj>
              </mc:Fallback>
            </mc:AlternateContent>
          </a:graphicData>
        </a:graphic>
      </p:graphicFrame>
      <p:sp>
        <p:nvSpPr>
          <p:cNvPr id="14" name="Content Placeholder 13"/>
          <p:cNvSpPr>
            <a:spLocks noGrp="1"/>
          </p:cNvSpPr>
          <p:nvPr>
            <p:ph idx="13"/>
          </p:nvPr>
        </p:nvSpPr>
        <p:spPr>
          <a:xfrm>
            <a:off x="5029200" y="1066800"/>
            <a:ext cx="1752600" cy="457200"/>
          </a:xfrm>
        </p:spPr>
        <p:txBody>
          <a:bodyPr/>
          <a:lstStyle/>
          <a:p>
            <a:r>
              <a:rPr lang="en-US" altLang="en-US" dirty="0"/>
              <a:t>Find: </a:t>
            </a:r>
            <a:r>
              <a:rPr lang="en-US" altLang="en-US" i="1" dirty="0"/>
              <a:t>v</a:t>
            </a:r>
            <a:r>
              <a:rPr lang="en-US" altLang="en-US" dirty="0"/>
              <a:t> after</a:t>
            </a:r>
            <a:endParaRPr lang="en-US" dirty="0"/>
          </a:p>
        </p:txBody>
      </p:sp>
      <p:graphicFrame>
        <p:nvGraphicFramePr>
          <p:cNvPr id="27" name="Object 26"/>
          <p:cNvGraphicFramePr>
            <a:graphicFrameLocks noChangeAspect="1"/>
          </p:cNvGraphicFramePr>
          <p:nvPr>
            <p:extLst>
              <p:ext uri="{D42A27DB-BD31-4B8C-83A1-F6EECF244321}">
                <p14:modId xmlns:p14="http://schemas.microsoft.com/office/powerpoint/2010/main" val="559629287"/>
              </p:ext>
            </p:extLst>
          </p:nvPr>
        </p:nvGraphicFramePr>
        <p:xfrm>
          <a:off x="6657594" y="1110996"/>
          <a:ext cx="276606" cy="368808"/>
        </p:xfrm>
        <a:graphic>
          <a:graphicData uri="http://schemas.openxmlformats.org/presentationml/2006/ole">
            <mc:AlternateContent xmlns:mc="http://schemas.openxmlformats.org/markup-compatibility/2006">
              <mc:Choice xmlns:v="urn:schemas-microsoft-com:vml" Requires="v">
                <p:oleObj spid="_x0000_s94586" name="Equation" r:id="rId7" imgW="228600" imgH="304560" progId="Equation.DSMT4">
                  <p:embed/>
                </p:oleObj>
              </mc:Choice>
              <mc:Fallback>
                <p:oleObj name="Equation" r:id="rId7" imgW="228600" imgH="304560" progId="Equation.DSMT4">
                  <p:embed/>
                  <p:pic>
                    <p:nvPicPr>
                      <p:cNvPr id="0" name=""/>
                      <p:cNvPicPr/>
                      <p:nvPr/>
                    </p:nvPicPr>
                    <p:blipFill>
                      <a:blip r:embed="rId8"/>
                      <a:stretch>
                        <a:fillRect/>
                      </a:stretch>
                    </p:blipFill>
                    <p:spPr>
                      <a:xfrm>
                        <a:off x="6657594" y="1110996"/>
                        <a:ext cx="276606" cy="368808"/>
                      </a:xfrm>
                      <a:prstGeom prst="rect">
                        <a:avLst/>
                      </a:prstGeom>
                    </p:spPr>
                  </p:pic>
                </p:oleObj>
              </mc:Fallback>
            </mc:AlternateContent>
          </a:graphicData>
        </a:graphic>
      </p:graphicFrame>
      <p:sp>
        <p:nvSpPr>
          <p:cNvPr id="15" name="Content Placeholder 14"/>
          <p:cNvSpPr>
            <a:spLocks noGrp="1"/>
          </p:cNvSpPr>
          <p:nvPr>
            <p:ph idx="14"/>
          </p:nvPr>
        </p:nvSpPr>
        <p:spPr>
          <a:xfrm>
            <a:off x="6858000" y="1066800"/>
            <a:ext cx="609600" cy="457200"/>
          </a:xfrm>
        </p:spPr>
        <p:txBody>
          <a:bodyPr/>
          <a:lstStyle/>
          <a:p>
            <a:r>
              <a:rPr lang="en-US" altLang="en-US" dirty="0"/>
              <a:t>lap</a:t>
            </a:r>
          </a:p>
        </p:txBody>
      </p:sp>
      <p:sp>
        <p:nvSpPr>
          <p:cNvPr id="16" name="Content Placeholder 15"/>
          <p:cNvSpPr>
            <a:spLocks noGrp="1"/>
          </p:cNvSpPr>
          <p:nvPr>
            <p:ph idx="15"/>
          </p:nvPr>
        </p:nvSpPr>
        <p:spPr>
          <a:xfrm>
            <a:off x="5867400" y="1600200"/>
            <a:ext cx="2438400" cy="415636"/>
          </a:xfrm>
        </p:spPr>
        <p:txBody>
          <a:bodyPr/>
          <a:lstStyle/>
          <a:p>
            <a:r>
              <a:rPr lang="en-US" altLang="en-US" dirty="0"/>
              <a:t>Maximum speed</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8214" y="2487993"/>
            <a:ext cx="2566323" cy="1169607"/>
          </a:xfrm>
          <a:prstGeom prst="rect">
            <a:avLst/>
          </a:prstGeom>
        </p:spPr>
      </p:pic>
      <p:sp>
        <p:nvSpPr>
          <p:cNvPr id="17" name="Content Placeholder 16"/>
          <p:cNvSpPr>
            <a:spLocks noGrp="1"/>
          </p:cNvSpPr>
          <p:nvPr>
            <p:ph idx="16"/>
          </p:nvPr>
        </p:nvSpPr>
        <p:spPr>
          <a:xfrm>
            <a:off x="457200" y="2133600"/>
            <a:ext cx="3886200" cy="377851"/>
          </a:xfrm>
        </p:spPr>
        <p:txBody>
          <a:bodyPr/>
          <a:lstStyle/>
          <a:p>
            <a:r>
              <a:rPr lang="en-US" altLang="en-US" sz="2000" b="1" dirty="0">
                <a:solidFill>
                  <a:srgbClr val="C00000"/>
                </a:solidFill>
              </a:rPr>
              <a:t>Modeling and Analysis:</a:t>
            </a:r>
          </a:p>
        </p:txBody>
      </p:sp>
      <p:sp>
        <p:nvSpPr>
          <p:cNvPr id="18" name="Content Placeholder 17"/>
          <p:cNvSpPr>
            <a:spLocks noGrp="1"/>
          </p:cNvSpPr>
          <p:nvPr>
            <p:ph idx="17"/>
          </p:nvPr>
        </p:nvSpPr>
        <p:spPr>
          <a:xfrm>
            <a:off x="457200" y="2590800"/>
            <a:ext cx="5638800" cy="415636"/>
          </a:xfrm>
        </p:spPr>
        <p:txBody>
          <a:bodyPr/>
          <a:lstStyle/>
          <a:p>
            <a:r>
              <a:rPr lang="en-US" altLang="en-US" b="1" dirty="0">
                <a:solidFill>
                  <a:srgbClr val="C00000"/>
                </a:solidFill>
              </a:rPr>
              <a:t>Choose the proper kinematic relationship</a:t>
            </a:r>
          </a:p>
        </p:txBody>
      </p:sp>
      <p:sp>
        <p:nvSpPr>
          <p:cNvPr id="19" name="Content Placeholder 18"/>
          <p:cNvSpPr>
            <a:spLocks noGrp="1"/>
          </p:cNvSpPr>
          <p:nvPr>
            <p:ph idx="18"/>
          </p:nvPr>
        </p:nvSpPr>
        <p:spPr>
          <a:xfrm>
            <a:off x="457200" y="3045069"/>
            <a:ext cx="4724400" cy="980049"/>
          </a:xfrm>
        </p:spPr>
        <p:txBody>
          <a:bodyPr/>
          <a:lstStyle/>
          <a:p>
            <a:r>
              <a:rPr lang="en-US" sz="2000" dirty="0"/>
              <a:t>Acceleration is a function of velocity, and we also can determine distance. Time is not involved in the problem, so we choose:</a:t>
            </a:r>
          </a:p>
        </p:txBody>
      </p:sp>
      <p:graphicFrame>
        <p:nvGraphicFramePr>
          <p:cNvPr id="23" name="Object 22"/>
          <p:cNvGraphicFramePr>
            <a:graphicFrameLocks noChangeAspect="1"/>
          </p:cNvGraphicFramePr>
          <p:nvPr>
            <p:extLst>
              <p:ext uri="{D42A27DB-BD31-4B8C-83A1-F6EECF244321}">
                <p14:modId xmlns:p14="http://schemas.microsoft.com/office/powerpoint/2010/main" val="3388197593"/>
              </p:ext>
            </p:extLst>
          </p:nvPr>
        </p:nvGraphicFramePr>
        <p:xfrm>
          <a:off x="533400" y="4217560"/>
          <a:ext cx="1586643" cy="833660"/>
        </p:xfrm>
        <a:graphic>
          <a:graphicData uri="http://schemas.openxmlformats.org/presentationml/2006/ole">
            <mc:AlternateContent xmlns:mc="http://schemas.openxmlformats.org/markup-compatibility/2006">
              <mc:Choice xmlns:v="urn:schemas-microsoft-com:vml" Requires="v">
                <p:oleObj spid="_x0000_s94587" name="Equation" r:id="rId10" imgW="748975" imgH="393529" progId="">
                  <p:embed/>
                </p:oleObj>
              </mc:Choice>
              <mc:Fallback>
                <p:oleObj name="Equation" r:id="rId10" imgW="748975" imgH="393529"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4217560"/>
                        <a:ext cx="1586643" cy="833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536620445"/>
              </p:ext>
            </p:extLst>
          </p:nvPr>
        </p:nvGraphicFramePr>
        <p:xfrm>
          <a:off x="3144573" y="4218623"/>
          <a:ext cx="1662430" cy="929005"/>
        </p:xfrm>
        <a:graphic>
          <a:graphicData uri="http://schemas.openxmlformats.org/presentationml/2006/ole">
            <mc:AlternateContent xmlns:mc="http://schemas.openxmlformats.org/markup-compatibility/2006">
              <mc:Choice xmlns:v="urn:schemas-microsoft-com:vml" Requires="v">
                <p:oleObj spid="_x0000_s94588" name="Equation" r:id="rId12" imgW="863225" imgH="482391" progId="">
                  <p:embed/>
                </p:oleObj>
              </mc:Choice>
              <mc:Fallback>
                <p:oleObj name="Equation" r:id="rId12" imgW="863225" imgH="482391"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4573" y="4218623"/>
                        <a:ext cx="1662430" cy="9290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75975" y="4061571"/>
            <a:ext cx="2310825" cy="2323317"/>
          </a:xfrm>
          <a:prstGeom prst="rect">
            <a:avLst/>
          </a:prstGeom>
        </p:spPr>
      </p:pic>
      <p:sp>
        <p:nvSpPr>
          <p:cNvPr id="20" name="Content Placeholder 19"/>
          <p:cNvSpPr>
            <a:spLocks noGrp="1"/>
          </p:cNvSpPr>
          <p:nvPr>
            <p:ph idx="19"/>
          </p:nvPr>
        </p:nvSpPr>
        <p:spPr>
          <a:xfrm>
            <a:off x="457200" y="5334000"/>
            <a:ext cx="4724400" cy="457200"/>
          </a:xfrm>
        </p:spPr>
        <p:txBody>
          <a:bodyPr/>
          <a:lstStyle/>
          <a:p>
            <a:r>
              <a:rPr lang="en-US" altLang="en-US" b="1" dirty="0">
                <a:solidFill>
                  <a:srgbClr val="C00000"/>
                </a:solidFill>
              </a:rPr>
              <a:t>Determine total distance travelled</a:t>
            </a:r>
          </a:p>
        </p:txBody>
      </p:sp>
      <p:graphicFrame>
        <p:nvGraphicFramePr>
          <p:cNvPr id="22" name="Object 21"/>
          <p:cNvGraphicFramePr>
            <a:graphicFrameLocks noChangeAspect="1"/>
          </p:cNvGraphicFramePr>
          <p:nvPr>
            <p:extLst>
              <p:ext uri="{D42A27DB-BD31-4B8C-83A1-F6EECF244321}">
                <p14:modId xmlns:p14="http://schemas.microsoft.com/office/powerpoint/2010/main" val="1508246508"/>
              </p:ext>
            </p:extLst>
          </p:nvPr>
        </p:nvGraphicFramePr>
        <p:xfrm>
          <a:off x="955675" y="5916613"/>
          <a:ext cx="3794125" cy="392112"/>
        </p:xfrm>
        <a:graphic>
          <a:graphicData uri="http://schemas.openxmlformats.org/presentationml/2006/ole">
            <mc:AlternateContent xmlns:mc="http://schemas.openxmlformats.org/markup-compatibility/2006">
              <mc:Choice xmlns:v="urn:schemas-microsoft-com:vml" Requires="v">
                <p:oleObj spid="_x0000_s94589" name="Equation" r:id="rId15" imgW="1968480" imgH="203040" progId="Equation.DSMT4">
                  <p:embed/>
                </p:oleObj>
              </mc:Choice>
              <mc:Fallback>
                <p:oleObj name="Equation" r:id="rId15" imgW="1968480" imgH="203040" progId="Equation.DSMT4">
                  <p:embed/>
                  <p:pic>
                    <p:nvPicPr>
                      <p:cNvPr id="0" name=""/>
                      <p:cNvPicPr>
                        <a:picLocks noChangeAspect="1" noChangeArrowheads="1"/>
                      </p:cNvPicPr>
                      <p:nvPr/>
                    </p:nvPicPr>
                    <p:blipFill>
                      <a:blip r:embed="rId16"/>
                      <a:srcRect/>
                      <a:stretch>
                        <a:fillRect/>
                      </a:stretch>
                    </p:blipFill>
                    <p:spPr bwMode="auto">
                      <a:xfrm>
                        <a:off x="955675" y="5916613"/>
                        <a:ext cx="379412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448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37616"/>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5</a:t>
            </a:r>
            <a:r>
              <a:rPr lang="en-US" altLang="en-US" sz="4000" b="1" dirty="0">
                <a:ea typeface="ＭＳ Ｐゴシック" pitchFamily="34" charset="-128"/>
              </a:rPr>
              <a:t> </a:t>
            </a:r>
            <a:endParaRPr lang="en-US" sz="4000" b="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649793"/>
            <a:ext cx="2566323" cy="1169607"/>
          </a:xfrm>
          <a:prstGeom prst="rect">
            <a:avLst/>
          </a:prstGeom>
        </p:spPr>
      </p:pic>
      <p:sp>
        <p:nvSpPr>
          <p:cNvPr id="3" name="Content Placeholder 2"/>
          <p:cNvSpPr>
            <a:spLocks noGrp="1"/>
          </p:cNvSpPr>
          <p:nvPr>
            <p:ph idx="1"/>
          </p:nvPr>
        </p:nvSpPr>
        <p:spPr>
          <a:xfrm>
            <a:off x="457200" y="1066800"/>
            <a:ext cx="5867400" cy="452427"/>
          </a:xfrm>
        </p:spPr>
        <p:txBody>
          <a:bodyPr/>
          <a:lstStyle/>
          <a:p>
            <a:r>
              <a:rPr lang="en-US" altLang="en-US" b="1" dirty="0">
                <a:solidFill>
                  <a:srgbClr val="C00000"/>
                </a:solidFill>
              </a:rPr>
              <a:t>Determine the full integral, including limits</a:t>
            </a:r>
          </a:p>
        </p:txBody>
      </p:sp>
      <p:graphicFrame>
        <p:nvGraphicFramePr>
          <p:cNvPr id="14" name="Object 9"/>
          <p:cNvGraphicFramePr>
            <a:graphicFrameLocks noChangeAspect="1"/>
          </p:cNvGraphicFramePr>
          <p:nvPr>
            <p:extLst>
              <p:ext uri="{D42A27DB-BD31-4B8C-83A1-F6EECF244321}">
                <p14:modId xmlns:p14="http://schemas.microsoft.com/office/powerpoint/2010/main" val="1056391974"/>
              </p:ext>
            </p:extLst>
          </p:nvPr>
        </p:nvGraphicFramePr>
        <p:xfrm>
          <a:off x="685800" y="1828800"/>
          <a:ext cx="1511300" cy="844550"/>
        </p:xfrm>
        <a:graphic>
          <a:graphicData uri="http://schemas.openxmlformats.org/presentationml/2006/ole">
            <mc:AlternateContent xmlns:mc="http://schemas.openxmlformats.org/markup-compatibility/2006">
              <mc:Choice xmlns:v="urn:schemas-microsoft-com:vml" Requires="v">
                <p:oleObj spid="_x0000_s95596" name="Equation" r:id="rId4" imgW="863225" imgH="482391" progId="">
                  <p:embed/>
                </p:oleObj>
              </mc:Choice>
              <mc:Fallback>
                <p:oleObj name="Equation" r:id="rId4" imgW="863225" imgH="48239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828800"/>
                        <a:ext cx="151130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725669034"/>
              </p:ext>
            </p:extLst>
          </p:nvPr>
        </p:nvGraphicFramePr>
        <p:xfrm>
          <a:off x="3336925" y="1905000"/>
          <a:ext cx="2733675" cy="822325"/>
        </p:xfrm>
        <a:graphic>
          <a:graphicData uri="http://schemas.openxmlformats.org/presentationml/2006/ole">
            <mc:AlternateContent xmlns:mc="http://schemas.openxmlformats.org/markup-compatibility/2006">
              <mc:Choice xmlns:v="urn:schemas-microsoft-com:vml" Requires="v">
                <p:oleObj spid="_x0000_s95597" name="Equation" r:id="rId6" imgW="1562100" imgH="469900" progId="">
                  <p:embed/>
                </p:oleObj>
              </mc:Choice>
              <mc:Fallback>
                <p:oleObj name="Equation" r:id="rId6" imgW="1562100" imgH="4699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6925" y="1905000"/>
                        <a:ext cx="273367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457200" y="3007530"/>
            <a:ext cx="5029200" cy="497670"/>
          </a:xfrm>
        </p:spPr>
        <p:txBody>
          <a:bodyPr/>
          <a:lstStyle/>
          <a:p>
            <a:r>
              <a:rPr lang="en-US" altLang="en-US" b="1" dirty="0">
                <a:solidFill>
                  <a:srgbClr val="C00000"/>
                </a:solidFill>
              </a:rPr>
              <a:t>Evaluate the interval and solve for </a:t>
            </a:r>
            <a:r>
              <a:rPr lang="en-US" altLang="en-US" b="1" i="1" dirty="0">
                <a:solidFill>
                  <a:srgbClr val="C00000"/>
                </a:solidFill>
              </a:rPr>
              <a:t>v</a:t>
            </a:r>
          </a:p>
        </p:txBody>
      </p:sp>
      <p:graphicFrame>
        <p:nvGraphicFramePr>
          <p:cNvPr id="13" name="Object 12"/>
          <p:cNvGraphicFramePr>
            <a:graphicFrameLocks noChangeAspect="1"/>
          </p:cNvGraphicFramePr>
          <p:nvPr>
            <p:extLst>
              <p:ext uri="{D42A27DB-BD31-4B8C-83A1-F6EECF244321}">
                <p14:modId xmlns:p14="http://schemas.microsoft.com/office/powerpoint/2010/main" val="4124724264"/>
              </p:ext>
            </p:extLst>
          </p:nvPr>
        </p:nvGraphicFramePr>
        <p:xfrm>
          <a:off x="1289050" y="3581400"/>
          <a:ext cx="3667125" cy="688975"/>
        </p:xfrm>
        <a:graphic>
          <a:graphicData uri="http://schemas.openxmlformats.org/presentationml/2006/ole">
            <mc:AlternateContent xmlns:mc="http://schemas.openxmlformats.org/markup-compatibility/2006">
              <mc:Choice xmlns:v="urn:schemas-microsoft-com:vml" Requires="v">
                <p:oleObj spid="_x0000_s95598" name="Equation" r:id="rId8" imgW="2095500" imgH="393700" progId="">
                  <p:embed/>
                </p:oleObj>
              </mc:Choice>
              <mc:Fallback>
                <p:oleObj name="Equation" r:id="rId8" imgW="2095500" imgH="3937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9050" y="3581400"/>
                        <a:ext cx="36671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86689290"/>
              </p:ext>
            </p:extLst>
          </p:nvPr>
        </p:nvGraphicFramePr>
        <p:xfrm>
          <a:off x="677863" y="4464050"/>
          <a:ext cx="5556250" cy="488950"/>
        </p:xfrm>
        <a:graphic>
          <a:graphicData uri="http://schemas.openxmlformats.org/presentationml/2006/ole">
            <mc:AlternateContent xmlns:mc="http://schemas.openxmlformats.org/markup-compatibility/2006">
              <mc:Choice xmlns:v="urn:schemas-microsoft-com:vml" Requires="v">
                <p:oleObj spid="_x0000_s95599" name="Equation" r:id="rId10" imgW="3175000" imgH="279400" progId="">
                  <p:embed/>
                </p:oleObj>
              </mc:Choice>
              <mc:Fallback>
                <p:oleObj name="Equation" r:id="rId10" imgW="3175000" imgH="2794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863" y="4464050"/>
                        <a:ext cx="55562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06205468"/>
              </p:ext>
            </p:extLst>
          </p:nvPr>
        </p:nvGraphicFramePr>
        <p:xfrm>
          <a:off x="638175" y="5119688"/>
          <a:ext cx="5156200" cy="488950"/>
        </p:xfrm>
        <a:graphic>
          <a:graphicData uri="http://schemas.openxmlformats.org/presentationml/2006/ole">
            <mc:AlternateContent xmlns:mc="http://schemas.openxmlformats.org/markup-compatibility/2006">
              <mc:Choice xmlns:v="urn:schemas-microsoft-com:vml" Requires="v">
                <p:oleObj spid="_x0000_s95600" name="Equation" r:id="rId12" imgW="2946400" imgH="279400" progId="">
                  <p:embed/>
                </p:oleObj>
              </mc:Choice>
              <mc:Fallback>
                <p:oleObj name="Equation" r:id="rId12" imgW="2946400" imgH="2794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8175" y="5119688"/>
                        <a:ext cx="515620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457200" y="5742824"/>
            <a:ext cx="4572000" cy="429376"/>
          </a:xfrm>
        </p:spPr>
        <p:txBody>
          <a:bodyPr/>
          <a:lstStyle/>
          <a:p>
            <a:r>
              <a:rPr lang="en-US" altLang="en-US" b="1" dirty="0">
                <a:solidFill>
                  <a:srgbClr val="C00000"/>
                </a:solidFill>
              </a:rPr>
              <a:t>Take the exponential of each side</a:t>
            </a:r>
          </a:p>
        </p:txBody>
      </p:sp>
      <p:graphicFrame>
        <p:nvGraphicFramePr>
          <p:cNvPr id="10" name="Object 9"/>
          <p:cNvGraphicFramePr>
            <a:graphicFrameLocks noChangeAspect="1"/>
          </p:cNvGraphicFramePr>
          <p:nvPr>
            <p:extLst>
              <p:ext uri="{D42A27DB-BD31-4B8C-83A1-F6EECF244321}">
                <p14:modId xmlns:p14="http://schemas.microsoft.com/office/powerpoint/2010/main" val="2894810051"/>
              </p:ext>
            </p:extLst>
          </p:nvPr>
        </p:nvGraphicFramePr>
        <p:xfrm>
          <a:off x="4909827" y="5780825"/>
          <a:ext cx="2222500" cy="355600"/>
        </p:xfrm>
        <a:graphic>
          <a:graphicData uri="http://schemas.openxmlformats.org/presentationml/2006/ole">
            <mc:AlternateContent xmlns:mc="http://schemas.openxmlformats.org/markup-compatibility/2006">
              <mc:Choice xmlns:v="urn:schemas-microsoft-com:vml" Requires="v">
                <p:oleObj spid="_x0000_s95601" name="Equation" r:id="rId14" imgW="1269449" imgH="203112" progId="">
                  <p:embed/>
                </p:oleObj>
              </mc:Choice>
              <mc:Fallback>
                <p:oleObj name="Equation" r:id="rId14" imgW="1269449" imgH="203112"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9827" y="5780825"/>
                        <a:ext cx="22225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392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Group Problem Solving </a:t>
            </a:r>
            <a:r>
              <a:rPr lang="en-US" altLang="en-US" sz="900" dirty="0">
                <a:ea typeface="ＭＳ Ｐゴシック" pitchFamily="34" charset="-128"/>
              </a:rPr>
              <a:t>6</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175" y="1268793"/>
            <a:ext cx="2566323" cy="1169607"/>
          </a:xfrm>
          <a:prstGeom prst="rect">
            <a:avLst/>
          </a:prstGeom>
        </p:spPr>
      </p:pic>
      <p:sp>
        <p:nvSpPr>
          <p:cNvPr id="3" name="Content Placeholder 2"/>
          <p:cNvSpPr>
            <a:spLocks noGrp="1"/>
          </p:cNvSpPr>
          <p:nvPr>
            <p:ph idx="1"/>
          </p:nvPr>
        </p:nvSpPr>
        <p:spPr>
          <a:xfrm>
            <a:off x="457200" y="990600"/>
            <a:ext cx="1676400" cy="411297"/>
          </a:xfrm>
        </p:spPr>
        <p:txBody>
          <a:bodyPr/>
          <a:lstStyle/>
          <a:p>
            <a:r>
              <a:rPr lang="en-US" altLang="en-US" b="1" dirty="0">
                <a:solidFill>
                  <a:srgbClr val="C00000"/>
                </a:solidFill>
              </a:rPr>
              <a:t>Solve for </a:t>
            </a:r>
            <a:r>
              <a:rPr lang="en-US" altLang="en-US" b="1" i="1" dirty="0">
                <a:solidFill>
                  <a:srgbClr val="C00000"/>
                </a:solidFill>
              </a:rPr>
              <a:t>v</a:t>
            </a:r>
          </a:p>
        </p:txBody>
      </p:sp>
      <p:graphicFrame>
        <p:nvGraphicFramePr>
          <p:cNvPr id="10" name="Object 21"/>
          <p:cNvGraphicFramePr>
            <a:graphicFrameLocks noChangeAspect="1"/>
          </p:cNvGraphicFramePr>
          <p:nvPr>
            <p:extLst>
              <p:ext uri="{D42A27DB-BD31-4B8C-83A1-F6EECF244321}">
                <p14:modId xmlns:p14="http://schemas.microsoft.com/office/powerpoint/2010/main" val="1696074204"/>
              </p:ext>
            </p:extLst>
          </p:nvPr>
        </p:nvGraphicFramePr>
        <p:xfrm>
          <a:off x="2362200" y="1066800"/>
          <a:ext cx="2222500" cy="355600"/>
        </p:xfrm>
        <a:graphic>
          <a:graphicData uri="http://schemas.openxmlformats.org/presentationml/2006/ole">
            <mc:AlternateContent xmlns:mc="http://schemas.openxmlformats.org/markup-compatibility/2006">
              <mc:Choice xmlns:v="urn:schemas-microsoft-com:vml" Requires="v">
                <p:oleObj spid="_x0000_s92762" name="Equation" r:id="rId4" imgW="1269449" imgH="203112" progId="">
                  <p:embed/>
                </p:oleObj>
              </mc:Choice>
              <mc:Fallback>
                <p:oleObj name="Equation" r:id="rId4" imgW="1269449" imgH="2031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066800"/>
                        <a:ext cx="22225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04026965"/>
              </p:ext>
            </p:extLst>
          </p:nvPr>
        </p:nvGraphicFramePr>
        <p:xfrm>
          <a:off x="711200" y="1752600"/>
          <a:ext cx="2711450" cy="733425"/>
        </p:xfrm>
        <a:graphic>
          <a:graphicData uri="http://schemas.openxmlformats.org/presentationml/2006/ole">
            <mc:AlternateContent xmlns:mc="http://schemas.openxmlformats.org/markup-compatibility/2006">
              <mc:Choice xmlns:v="urn:schemas-microsoft-com:vml" Requires="v">
                <p:oleObj spid="_x0000_s92763" name="Equation" r:id="rId6" imgW="1549400" imgH="419100" progId="">
                  <p:embed/>
                </p:oleObj>
              </mc:Choice>
              <mc:Fallback>
                <p:oleObj name="Equation" r:id="rId6" imgW="1549400" imgH="4191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200" y="1752600"/>
                        <a:ext cx="271145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08148670"/>
              </p:ext>
            </p:extLst>
          </p:nvPr>
        </p:nvGraphicFramePr>
        <p:xfrm>
          <a:off x="4038600" y="1982040"/>
          <a:ext cx="1800225" cy="311150"/>
        </p:xfrm>
        <a:graphic>
          <a:graphicData uri="http://schemas.openxmlformats.org/presentationml/2006/ole">
            <mc:AlternateContent xmlns:mc="http://schemas.openxmlformats.org/markup-compatibility/2006">
              <mc:Choice xmlns:v="urn:schemas-microsoft-com:vml" Requires="v">
                <p:oleObj spid="_x0000_s92764" name="Equation" r:id="rId8" imgW="1028254" imgH="177723" progId="">
                  <p:embed/>
                </p:oleObj>
              </mc:Choice>
              <mc:Fallback>
                <p:oleObj name="Equation" r:id="rId8" imgW="1028254" imgH="177723"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1982040"/>
                        <a:ext cx="1800225" cy="311150"/>
                      </a:xfrm>
                      <a:prstGeom prst="rect">
                        <a:avLst/>
                      </a:prstGeom>
                      <a:noFill/>
                      <a:ln>
                        <a:solidFill>
                          <a:srgbClr val="C00000"/>
                        </a:solidFill>
                      </a:ln>
                    </p:spPr>
                  </p:pic>
                </p:oleObj>
              </mc:Fallback>
            </mc:AlternateContent>
          </a:graphicData>
        </a:graphic>
      </p:graphicFrame>
      <p:sp>
        <p:nvSpPr>
          <p:cNvPr id="6" name="Content Placeholder 5"/>
          <p:cNvSpPr>
            <a:spLocks noGrp="1"/>
          </p:cNvSpPr>
          <p:nvPr>
            <p:ph idx="13"/>
          </p:nvPr>
        </p:nvSpPr>
        <p:spPr>
          <a:xfrm>
            <a:off x="457200" y="2859887"/>
            <a:ext cx="8534400" cy="452427"/>
          </a:xfrm>
        </p:spPr>
        <p:txBody>
          <a:bodyPr/>
          <a:lstStyle/>
          <a:p>
            <a:r>
              <a:rPr lang="en-US" altLang="en-US" b="1" dirty="0">
                <a:solidFill>
                  <a:srgbClr val="C00000"/>
                </a:solidFill>
              </a:rPr>
              <a:t>How do you determine the maximum speed the car can reach?</a:t>
            </a:r>
          </a:p>
        </p:txBody>
      </p:sp>
      <p:sp>
        <p:nvSpPr>
          <p:cNvPr id="7" name="Content Placeholder 6"/>
          <p:cNvSpPr>
            <a:spLocks noGrp="1"/>
          </p:cNvSpPr>
          <p:nvPr>
            <p:ph idx="14"/>
          </p:nvPr>
        </p:nvSpPr>
        <p:spPr>
          <a:xfrm>
            <a:off x="457200" y="3581400"/>
            <a:ext cx="3429000" cy="691515"/>
          </a:xfrm>
        </p:spPr>
        <p:txBody>
          <a:bodyPr/>
          <a:lstStyle/>
          <a:p>
            <a:r>
              <a:rPr lang="en-US" sz="2000" dirty="0"/>
              <a:t>Velocity is a maximum when acceleration is zero</a:t>
            </a:r>
          </a:p>
        </p:txBody>
      </p:sp>
      <p:graphicFrame>
        <p:nvGraphicFramePr>
          <p:cNvPr id="13" name="Object 12"/>
          <p:cNvGraphicFramePr>
            <a:graphicFrameLocks noChangeAspect="1"/>
          </p:cNvGraphicFramePr>
          <p:nvPr>
            <p:extLst>
              <p:ext uri="{D42A27DB-BD31-4B8C-83A1-F6EECF244321}">
                <p14:modId xmlns:p14="http://schemas.microsoft.com/office/powerpoint/2010/main" val="2946759600"/>
              </p:ext>
            </p:extLst>
          </p:nvPr>
        </p:nvGraphicFramePr>
        <p:xfrm>
          <a:off x="5041539" y="3802785"/>
          <a:ext cx="1770784" cy="388215"/>
        </p:xfrm>
        <a:graphic>
          <a:graphicData uri="http://schemas.openxmlformats.org/presentationml/2006/ole">
            <mc:AlternateContent xmlns:mc="http://schemas.openxmlformats.org/markup-compatibility/2006">
              <mc:Choice xmlns:v="urn:schemas-microsoft-com:vml" Requires="v">
                <p:oleObj spid="_x0000_s92765" name="Equation" r:id="rId10" imgW="926698" imgH="203112" progId="">
                  <p:embed/>
                </p:oleObj>
              </mc:Choice>
              <mc:Fallback>
                <p:oleObj name="Equation" r:id="rId10" imgW="926698"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1539" y="3802785"/>
                        <a:ext cx="1770784" cy="388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533400" y="4572000"/>
            <a:ext cx="1981200" cy="390342"/>
          </a:xfrm>
        </p:spPr>
        <p:txBody>
          <a:bodyPr/>
          <a:lstStyle/>
          <a:p>
            <a:r>
              <a:rPr lang="en-US" sz="2000" dirty="0"/>
              <a:t>This occurs when</a:t>
            </a:r>
          </a:p>
        </p:txBody>
      </p:sp>
      <p:graphicFrame>
        <p:nvGraphicFramePr>
          <p:cNvPr id="14" name="Object 13"/>
          <p:cNvGraphicFramePr>
            <a:graphicFrameLocks noChangeAspect="1"/>
          </p:cNvGraphicFramePr>
          <p:nvPr>
            <p:extLst>
              <p:ext uri="{D42A27DB-BD31-4B8C-83A1-F6EECF244321}">
                <p14:modId xmlns:p14="http://schemas.microsoft.com/office/powerpoint/2010/main" val="1068692777"/>
              </p:ext>
            </p:extLst>
          </p:nvPr>
        </p:nvGraphicFramePr>
        <p:xfrm>
          <a:off x="5280530" y="4612049"/>
          <a:ext cx="1407103" cy="388215"/>
        </p:xfrm>
        <a:graphic>
          <a:graphicData uri="http://schemas.openxmlformats.org/presentationml/2006/ole">
            <mc:AlternateContent xmlns:mc="http://schemas.openxmlformats.org/markup-compatibility/2006">
              <mc:Choice xmlns:v="urn:schemas-microsoft-com:vml" Requires="v">
                <p:oleObj spid="_x0000_s92766" name="Equation" r:id="rId12" imgW="736600" imgH="203200" progId="">
                  <p:embed/>
                </p:oleObj>
              </mc:Choice>
              <mc:Fallback>
                <p:oleObj name="Equation" r:id="rId12" imgW="736600" imgH="2032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0530" y="4612049"/>
                        <a:ext cx="1407103" cy="388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85219481"/>
              </p:ext>
            </p:extLst>
          </p:nvPr>
        </p:nvGraphicFramePr>
        <p:xfrm>
          <a:off x="1608138" y="5483225"/>
          <a:ext cx="1708150" cy="533400"/>
        </p:xfrm>
        <a:graphic>
          <a:graphicData uri="http://schemas.openxmlformats.org/presentationml/2006/ole">
            <mc:AlternateContent xmlns:mc="http://schemas.openxmlformats.org/markup-compatibility/2006">
              <mc:Choice xmlns:v="urn:schemas-microsoft-com:vml" Requires="v">
                <p:oleObj spid="_x0000_s92767" name="Equation" r:id="rId14" imgW="812447" imgH="253890" progId="">
                  <p:embed/>
                </p:oleObj>
              </mc:Choice>
              <mc:Fallback>
                <p:oleObj name="Equation" r:id="rId14" imgW="812447" imgH="25389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8138" y="5483225"/>
                        <a:ext cx="17081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50198692"/>
              </p:ext>
            </p:extLst>
          </p:nvPr>
        </p:nvGraphicFramePr>
        <p:xfrm>
          <a:off x="4670425" y="5562600"/>
          <a:ext cx="2111375" cy="437285"/>
        </p:xfrm>
        <a:graphic>
          <a:graphicData uri="http://schemas.openxmlformats.org/presentationml/2006/ole">
            <mc:AlternateContent xmlns:mc="http://schemas.openxmlformats.org/markup-compatibility/2006">
              <mc:Choice xmlns:v="urn:schemas-microsoft-com:vml" Requires="v">
                <p:oleObj spid="_x0000_s92768" name="Equation" r:id="rId16" imgW="1104900" imgH="228600" progId="">
                  <p:embed/>
                </p:oleObj>
              </mc:Choice>
              <mc:Fallback>
                <p:oleObj name="Equation" r:id="rId16" imgW="1104900" imgH="2286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70425" y="5562600"/>
                        <a:ext cx="2111375" cy="437285"/>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376081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228600" y="914400"/>
            <a:ext cx="8686800" cy="1143000"/>
          </a:xfrm>
        </p:spPr>
        <p:txBody>
          <a:bodyPr/>
          <a:lstStyle/>
          <a:p>
            <a:pPr algn="l"/>
            <a:r>
              <a:rPr lang="en-IN" sz="3800" b="1" dirty="0">
                <a:latin typeface="Times New Roman" panose="02020603050405020304" pitchFamily="18" charset="0"/>
                <a:cs typeface="Times New Roman" panose="02020603050405020304" pitchFamily="18" charset="0"/>
              </a:rPr>
              <a:t>Vector Mechanics For Engineers: Dynamics</a:t>
            </a:r>
          </a:p>
        </p:txBody>
      </p:sp>
      <p:sp>
        <p:nvSpPr>
          <p:cNvPr id="8" name="Content Placeholder 7"/>
          <p:cNvSpPr>
            <a:spLocks noGrp="1"/>
          </p:cNvSpPr>
          <p:nvPr>
            <p:ph sz="quarter" idx="15"/>
          </p:nvPr>
        </p:nvSpPr>
        <p:spPr>
          <a:xfrm>
            <a:off x="228600" y="2286000"/>
            <a:ext cx="2590800" cy="381000"/>
          </a:xfrm>
        </p:spPr>
        <p:txBody>
          <a:bodyPr anchor="ctr"/>
          <a:lstStyle/>
          <a:p>
            <a:pPr algn="l"/>
            <a:r>
              <a:rPr lang="en-IN" sz="2800" b="1" dirty="0">
                <a:latin typeface="Times New Roman" panose="02020603050405020304" pitchFamily="18" charset="0"/>
                <a:cs typeface="Times New Roman" panose="02020603050405020304" pitchFamily="18" charset="0"/>
              </a:rPr>
              <a:t>Twelfth Edition</a:t>
            </a:r>
          </a:p>
        </p:txBody>
      </p:sp>
      <p:sp>
        <p:nvSpPr>
          <p:cNvPr id="2" name="Title 1"/>
          <p:cNvSpPr>
            <a:spLocks noGrp="1"/>
          </p:cNvSpPr>
          <p:nvPr>
            <p:ph type="ctrTitle"/>
          </p:nvPr>
        </p:nvSpPr>
        <p:spPr>
          <a:xfrm>
            <a:off x="49530" y="3343373"/>
            <a:ext cx="4293870" cy="609600"/>
          </a:xfrm>
        </p:spPr>
        <p:txBody>
          <a:bodyPr anchor="ctr"/>
          <a:lstStyle/>
          <a:p>
            <a:r>
              <a:rPr lang="en-US" b="1" dirty="0">
                <a:latin typeface="Times New Roman" panose="02020603050405020304" pitchFamily="18" charset="0"/>
                <a:ea typeface="Tahoma" panose="020B0604030504040204" pitchFamily="34" charset="0"/>
                <a:cs typeface="Times New Roman" panose="02020603050405020304" pitchFamily="18" charset="0"/>
              </a:rPr>
              <a:t>Chapter 11</a:t>
            </a:r>
            <a:endParaRPr lang="en-IN" dirty="0"/>
          </a:p>
        </p:txBody>
      </p:sp>
      <p:sp>
        <p:nvSpPr>
          <p:cNvPr id="3" name="Text Placeholder 2"/>
          <p:cNvSpPr>
            <a:spLocks noGrp="1"/>
          </p:cNvSpPr>
          <p:nvPr>
            <p:ph type="body" sz="quarter" idx="10"/>
          </p:nvPr>
        </p:nvSpPr>
        <p:spPr>
          <a:xfrm>
            <a:off x="49530" y="4019746"/>
            <a:ext cx="4293870" cy="990600"/>
          </a:xfrm>
        </p:spPr>
        <p:txBody>
          <a:bodyPr anchor="ctr"/>
          <a:lstStyle/>
          <a:p>
            <a:r>
              <a:rPr lang="en-US" altLang="en-US" sz="3200" b="1" dirty="0">
                <a:latin typeface="Times New Roman" panose="02020603050405020304" pitchFamily="18" charset="0"/>
                <a:ea typeface="ＭＳ Ｐゴシック" pitchFamily="34" charset="-128"/>
                <a:cs typeface="Times New Roman" panose="02020603050405020304" pitchFamily="18" charset="0"/>
              </a:rPr>
              <a:t>Kinematics of Particles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345" y="2983149"/>
            <a:ext cx="4180855" cy="2350851"/>
          </a:xfrm>
          <a:prstGeom prst="rect">
            <a:avLst/>
          </a:prstGeom>
        </p:spPr>
      </p:pic>
      <p:sp>
        <p:nvSpPr>
          <p:cNvPr id="4" name="Text Placeholder 3"/>
          <p:cNvSpPr>
            <a:spLocks noGrp="1"/>
          </p:cNvSpPr>
          <p:nvPr>
            <p:ph type="body" sz="quarter" idx="11"/>
          </p:nvPr>
        </p:nvSpPr>
        <p:spPr/>
        <p:txBody>
          <a:bodyPr/>
          <a:lstStyle/>
          <a:p>
            <a:pPr lvl="0"/>
            <a:r>
              <a:rPr lang="en-US" dirty="0"/>
              <a:t>©Mario Eder/ Getty Images RF</a:t>
            </a:r>
            <a:endParaRPr lang="en-IN" dirty="0"/>
          </a:p>
        </p:txBody>
      </p:sp>
      <p:sp>
        <p:nvSpPr>
          <p:cNvPr id="5" name="Text Placeholder 4"/>
          <p:cNvSpPr>
            <a:spLocks noGrp="1"/>
          </p:cNvSpPr>
          <p:nvPr>
            <p:ph type="body" sz="quarter" idx="12"/>
          </p:nvPr>
        </p:nvSpPr>
        <p:spPr>
          <a:xfrm>
            <a:off x="49213" y="6705600"/>
            <a:ext cx="9094787" cy="152400"/>
          </a:xfrm>
        </p:spPr>
        <p:txBody>
          <a:bodyPr/>
          <a:lstStyle/>
          <a:p>
            <a:pPr lvl="0" algn="ctr"/>
            <a:r>
              <a:rPr lang="en-US" sz="800" dirty="0">
                <a:solidFill>
                  <a:srgbClr val="6A6A6A"/>
                </a:solidFill>
              </a:rPr>
              <a:t>© 2019 McGraw-Hill Education. All rights reserved. Authorized only 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955743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73" y="76200"/>
            <a:ext cx="8229600" cy="670560"/>
          </a:xfrm>
        </p:spPr>
        <p:txBody>
          <a:bodyPr/>
          <a:lstStyle/>
          <a:p>
            <a:r>
              <a:rPr lang="en-US" altLang="en-US" sz="4000" b="1" dirty="0">
                <a:ea typeface="ＭＳ Ｐゴシック" pitchFamily="34" charset="-128"/>
              </a:rPr>
              <a:t>Group Problem Solving</a:t>
            </a:r>
            <a:r>
              <a:rPr lang="en-US" altLang="en-US" b="1" dirty="0">
                <a:ea typeface="ＭＳ Ｐゴシック" pitchFamily="34" charset="-128"/>
              </a:rPr>
              <a:t> </a:t>
            </a:r>
            <a:r>
              <a:rPr lang="en-US" altLang="en-US" sz="800" dirty="0">
                <a:ea typeface="ＭＳ Ｐゴシック" pitchFamily="34" charset="-128"/>
              </a:rPr>
              <a:t>7</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349" y="1268793"/>
            <a:ext cx="2566323" cy="1169607"/>
          </a:xfrm>
          <a:prstGeom prst="rect">
            <a:avLst/>
          </a:prstGeom>
        </p:spPr>
      </p:pic>
      <p:sp>
        <p:nvSpPr>
          <p:cNvPr id="3" name="Content Placeholder 2"/>
          <p:cNvSpPr>
            <a:spLocks noGrp="1"/>
          </p:cNvSpPr>
          <p:nvPr>
            <p:ph idx="1"/>
          </p:nvPr>
        </p:nvSpPr>
        <p:spPr>
          <a:xfrm>
            <a:off x="447772" y="1371600"/>
            <a:ext cx="5572027" cy="2515458"/>
          </a:xfrm>
        </p:spPr>
        <p:txBody>
          <a:bodyPr/>
          <a:lstStyle/>
          <a:p>
            <a:r>
              <a:rPr lang="en-US" altLang="en-US" sz="2000" b="1" dirty="0">
                <a:solidFill>
                  <a:srgbClr val="C00000"/>
                </a:solidFill>
              </a:rPr>
              <a:t>Reflect and Think: </a:t>
            </a:r>
            <a:endParaRPr lang="en-US" altLang="en-US" sz="2000" dirty="0">
              <a:solidFill>
                <a:srgbClr val="C00000"/>
              </a:solidFill>
            </a:endParaRPr>
          </a:p>
          <a:p>
            <a:r>
              <a:rPr lang="en-US" altLang="en-US" sz="2000" dirty="0"/>
              <a:t>The units for the solution are correct. You can also review the answers from the two parts. The maximum speed (part b) should be greater than the speed found for part a.</a:t>
            </a:r>
          </a:p>
          <a:p>
            <a:r>
              <a:rPr lang="en-US" altLang="en-US" sz="2000" dirty="0"/>
              <a:t>By inspection, the answers are reasonable.</a:t>
            </a:r>
          </a:p>
        </p:txBody>
      </p:sp>
    </p:spTree>
    <p:extLst>
      <p:ext uri="{BB962C8B-B14F-4D97-AF65-F5344CB8AC3E}">
        <p14:creationId xmlns:p14="http://schemas.microsoft.com/office/powerpoint/2010/main" val="142845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Uniform Rectilinear Motion</a:t>
            </a:r>
            <a:endParaRPr lang="en-US" sz="4000" b="1" dirty="0"/>
          </a:p>
        </p:txBody>
      </p:sp>
      <p:sp>
        <p:nvSpPr>
          <p:cNvPr id="3" name="Content Placeholder 2"/>
          <p:cNvSpPr>
            <a:spLocks noGrp="1"/>
          </p:cNvSpPr>
          <p:nvPr>
            <p:ph idx="1"/>
          </p:nvPr>
        </p:nvSpPr>
        <p:spPr>
          <a:xfrm>
            <a:off x="228600" y="1143000"/>
            <a:ext cx="4572000" cy="2286780"/>
          </a:xfrm>
        </p:spPr>
        <p:txBody>
          <a:bodyPr/>
          <a:lstStyle/>
          <a:p>
            <a:r>
              <a:rPr lang="en-US" altLang="en-US" sz="2000" b="1" dirty="0"/>
              <a:t>Once a safe speed of descent for a vertical landing is reached, a Harrier jet pilot will adjust the vertical thrusters to equal the weight of the aircraft. The plane then travels at a constant velocity downward. If motion is in a straight line, this is uniform rectilinear motion.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36" y="3689575"/>
            <a:ext cx="3716059" cy="2760502"/>
          </a:xfrm>
          <a:prstGeom prst="rect">
            <a:avLst/>
          </a:prstGeom>
        </p:spPr>
      </p:pic>
      <p:sp>
        <p:nvSpPr>
          <p:cNvPr id="6" name="Content Placeholder 5"/>
          <p:cNvSpPr>
            <a:spLocks noGrp="1"/>
          </p:cNvSpPr>
          <p:nvPr>
            <p:ph idx="13"/>
          </p:nvPr>
        </p:nvSpPr>
        <p:spPr>
          <a:xfrm>
            <a:off x="5181600" y="1253704"/>
            <a:ext cx="3429000" cy="1290828"/>
          </a:xfrm>
        </p:spPr>
        <p:txBody>
          <a:bodyPr/>
          <a:lstStyle/>
          <a:p>
            <a:r>
              <a:rPr lang="en-US" altLang="en-US" sz="2000" b="1" dirty="0"/>
              <a:t>For a particle in uniform rectilinear motion, the acceleration is zero and the velocity is constant.</a:t>
            </a:r>
          </a:p>
        </p:txBody>
      </p:sp>
      <p:graphicFrame>
        <p:nvGraphicFramePr>
          <p:cNvPr id="10" name="Object 2"/>
          <p:cNvGraphicFramePr>
            <a:graphicFrameLocks noChangeAspect="1"/>
          </p:cNvGraphicFramePr>
          <p:nvPr>
            <p:extLst>
              <p:ext uri="{D42A27DB-BD31-4B8C-83A1-F6EECF244321}">
                <p14:modId xmlns:p14="http://schemas.microsoft.com/office/powerpoint/2010/main" val="1002403698"/>
              </p:ext>
            </p:extLst>
          </p:nvPr>
        </p:nvGraphicFramePr>
        <p:xfrm>
          <a:off x="6096000" y="2808287"/>
          <a:ext cx="2111375" cy="2678113"/>
        </p:xfrm>
        <a:graphic>
          <a:graphicData uri="http://schemas.openxmlformats.org/presentationml/2006/ole">
            <mc:AlternateContent xmlns:mc="http://schemas.openxmlformats.org/markup-compatibility/2006">
              <mc:Choice xmlns:v="urn:schemas-microsoft-com:vml" Requires="v">
                <p:oleObj spid="_x0000_s43239" name="Equation" r:id="rId4" imgW="1803400" imgH="2286000" progId="Equation.3">
                  <p:embed/>
                </p:oleObj>
              </mc:Choice>
              <mc:Fallback>
                <p:oleObj name="Equation" r:id="rId4" imgW="1803400" imgH="2286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08287"/>
                        <a:ext cx="2111375" cy="267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5029200" y="5712876"/>
            <a:ext cx="3962400" cy="691515"/>
          </a:xfrm>
        </p:spPr>
        <p:txBody>
          <a:bodyPr/>
          <a:lstStyle/>
          <a:p>
            <a:r>
              <a:rPr lang="en-US" altLang="en-US" sz="2000" dirty="0"/>
              <a:t>Careful – these only apply to uniform rectilinear motion!</a:t>
            </a:r>
          </a:p>
        </p:txBody>
      </p:sp>
    </p:spTree>
    <p:extLst>
      <p:ext uri="{BB962C8B-B14F-4D97-AF65-F5344CB8AC3E}">
        <p14:creationId xmlns:p14="http://schemas.microsoft.com/office/powerpoint/2010/main" val="137623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592"/>
            <a:ext cx="8229600" cy="1092708"/>
          </a:xfrm>
        </p:spPr>
        <p:txBody>
          <a:bodyPr/>
          <a:lstStyle/>
          <a:p>
            <a:r>
              <a:rPr lang="en-US" altLang="en-US" b="1" dirty="0">
                <a:ea typeface="ＭＳ Ｐゴシック" pitchFamily="34" charset="-128"/>
              </a:rPr>
              <a:t>Uniformly Accelerated Rectilinear Motion</a:t>
            </a:r>
            <a:endParaRPr lang="en-US" b="1" dirty="0"/>
          </a:p>
        </p:txBody>
      </p:sp>
      <p:sp>
        <p:nvSpPr>
          <p:cNvPr id="3" name="Content Placeholder 2"/>
          <p:cNvSpPr>
            <a:spLocks noGrp="1"/>
          </p:cNvSpPr>
          <p:nvPr>
            <p:ph idx="1"/>
          </p:nvPr>
        </p:nvSpPr>
        <p:spPr>
          <a:xfrm>
            <a:off x="457200" y="1676400"/>
            <a:ext cx="7848600" cy="1066800"/>
          </a:xfrm>
        </p:spPr>
        <p:txBody>
          <a:bodyPr/>
          <a:lstStyle/>
          <a:p>
            <a:r>
              <a:rPr lang="en-US" altLang="en-US" sz="2000" b="1" dirty="0"/>
              <a:t>For a particle in uniformly accelerated rectilinear motion, the acceleration of the particle is constant. You may recognize these constant acceleration equations from your physics courses.</a:t>
            </a:r>
          </a:p>
        </p:txBody>
      </p:sp>
      <p:graphicFrame>
        <p:nvGraphicFramePr>
          <p:cNvPr id="10" name="Object 2"/>
          <p:cNvGraphicFramePr>
            <a:graphicFrameLocks noChangeAspect="1"/>
          </p:cNvGraphicFramePr>
          <p:nvPr>
            <p:extLst>
              <p:ext uri="{D42A27DB-BD31-4B8C-83A1-F6EECF244321}">
                <p14:modId xmlns:p14="http://schemas.microsoft.com/office/powerpoint/2010/main" val="720762128"/>
              </p:ext>
            </p:extLst>
          </p:nvPr>
        </p:nvGraphicFramePr>
        <p:xfrm>
          <a:off x="1219200" y="2895600"/>
          <a:ext cx="5051136" cy="767773"/>
        </p:xfrm>
        <a:graphic>
          <a:graphicData uri="http://schemas.openxmlformats.org/presentationml/2006/ole">
            <mc:AlternateContent xmlns:mc="http://schemas.openxmlformats.org/markup-compatibility/2006">
              <mc:Choice xmlns:v="urn:schemas-microsoft-com:vml" Requires="v">
                <p:oleObj spid="_x0000_s44721" name="Equation" r:id="rId3" imgW="3175000" imgH="482600" progId="">
                  <p:embed/>
                </p:oleObj>
              </mc:Choice>
              <mc:Fallback>
                <p:oleObj name="Equation" r:id="rId3" imgW="3175000" imgH="482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895600"/>
                        <a:ext cx="5051136" cy="7677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827925000"/>
              </p:ext>
            </p:extLst>
          </p:nvPr>
        </p:nvGraphicFramePr>
        <p:xfrm>
          <a:off x="1125538" y="3803650"/>
          <a:ext cx="6245225" cy="844550"/>
        </p:xfrm>
        <a:graphic>
          <a:graphicData uri="http://schemas.openxmlformats.org/presentationml/2006/ole">
            <mc:AlternateContent xmlns:mc="http://schemas.openxmlformats.org/markup-compatibility/2006">
              <mc:Choice xmlns:v="urn:schemas-microsoft-com:vml" Requires="v">
                <p:oleObj spid="_x0000_s44722" name="Equation" r:id="rId5" imgW="3568700" imgH="482600" progId="">
                  <p:embed/>
                </p:oleObj>
              </mc:Choice>
              <mc:Fallback>
                <p:oleObj name="Equation" r:id="rId5" imgW="3568700" imgH="482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538" y="3803650"/>
                        <a:ext cx="6245225"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2494372805"/>
              </p:ext>
            </p:extLst>
          </p:nvPr>
        </p:nvGraphicFramePr>
        <p:xfrm>
          <a:off x="1079500" y="4794250"/>
          <a:ext cx="6688138" cy="844550"/>
        </p:xfrm>
        <a:graphic>
          <a:graphicData uri="http://schemas.openxmlformats.org/presentationml/2006/ole">
            <mc:AlternateContent xmlns:mc="http://schemas.openxmlformats.org/markup-compatibility/2006">
              <mc:Choice xmlns:v="urn:schemas-microsoft-com:vml" Requires="v">
                <p:oleObj spid="_x0000_s44723" name="Equation" r:id="rId7" imgW="3822700" imgH="482600" progId="">
                  <p:embed/>
                </p:oleObj>
              </mc:Choice>
              <mc:Fallback>
                <p:oleObj name="Equation" r:id="rId7" imgW="3822700" imgH="4826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4794250"/>
                        <a:ext cx="668813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457200" y="5867400"/>
            <a:ext cx="8229600" cy="457200"/>
          </a:xfrm>
        </p:spPr>
        <p:txBody>
          <a:bodyPr/>
          <a:lstStyle/>
          <a:p>
            <a:r>
              <a:rPr lang="en-US" sz="2000" b="1" dirty="0"/>
              <a:t>Careful – these only apply to uniformly accelerated rectilinear motion!</a:t>
            </a:r>
          </a:p>
        </p:txBody>
      </p:sp>
    </p:spTree>
    <p:extLst>
      <p:ext uri="{BB962C8B-B14F-4D97-AF65-F5344CB8AC3E}">
        <p14:creationId xmlns:p14="http://schemas.microsoft.com/office/powerpoint/2010/main" val="155065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4748"/>
          </a:xfrm>
        </p:spPr>
        <p:txBody>
          <a:bodyPr/>
          <a:lstStyle/>
          <a:p>
            <a:r>
              <a:rPr lang="en-US" altLang="en-US" sz="4000" b="1" dirty="0">
                <a:ea typeface="ＭＳ Ｐゴシック" pitchFamily="34" charset="-128"/>
              </a:rPr>
              <a:t>Motion of Several Particles</a:t>
            </a:r>
            <a:endParaRPr lang="en-US" sz="4000" b="1" dirty="0"/>
          </a:p>
        </p:txBody>
      </p:sp>
      <p:sp>
        <p:nvSpPr>
          <p:cNvPr id="3" name="Content Placeholder 2"/>
          <p:cNvSpPr>
            <a:spLocks noGrp="1"/>
          </p:cNvSpPr>
          <p:nvPr>
            <p:ph idx="1"/>
          </p:nvPr>
        </p:nvSpPr>
        <p:spPr>
          <a:xfrm>
            <a:off x="457200" y="947761"/>
            <a:ext cx="7315200" cy="728639"/>
          </a:xfrm>
        </p:spPr>
        <p:txBody>
          <a:bodyPr/>
          <a:lstStyle/>
          <a:p>
            <a:r>
              <a:rPr lang="en-US" altLang="en-US" sz="2000" b="1" dirty="0"/>
              <a:t>We may be interested in the motion of several different particles, whose motion may be independent or linked together.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29" y="1832865"/>
            <a:ext cx="3489971" cy="464413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836222"/>
            <a:ext cx="4142624" cy="4623526"/>
          </a:xfrm>
          <a:prstGeom prst="rect">
            <a:avLst/>
          </a:prstGeom>
        </p:spPr>
      </p:pic>
      <p:sp>
        <p:nvSpPr>
          <p:cNvPr id="6" name="Text Placeholder 5"/>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7372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79945"/>
          </a:xfrm>
        </p:spPr>
        <p:txBody>
          <a:bodyPr/>
          <a:lstStyle/>
          <a:p>
            <a:r>
              <a:rPr lang="en-US" altLang="en-US" b="1" dirty="0">
                <a:ea typeface="ＭＳ Ｐゴシック" pitchFamily="34" charset="-128"/>
              </a:rPr>
              <a:t>Motion of Several Particles: Relative Motion</a:t>
            </a:r>
            <a:endParaRPr lang="en-US" b="1"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43" y="1707184"/>
            <a:ext cx="3190870" cy="914111"/>
          </a:xfrm>
          <a:prstGeom prst="rect">
            <a:avLst/>
          </a:prstGeom>
        </p:spPr>
      </p:pic>
      <p:sp>
        <p:nvSpPr>
          <p:cNvPr id="3" name="Content Placeholder 2"/>
          <p:cNvSpPr>
            <a:spLocks noGrp="1"/>
          </p:cNvSpPr>
          <p:nvPr>
            <p:ph idx="1"/>
          </p:nvPr>
        </p:nvSpPr>
        <p:spPr>
          <a:xfrm>
            <a:off x="3505200" y="1335786"/>
            <a:ext cx="5410200" cy="1290828"/>
          </a:xfrm>
        </p:spPr>
        <p:txBody>
          <a:bodyPr/>
          <a:lstStyle/>
          <a:p>
            <a:pPr marL="292608" indent="-292608">
              <a:buFont typeface="Arial" panose="020B0604020202020204" pitchFamily="34" charset="0"/>
              <a:buChar char="•"/>
            </a:pPr>
            <a:r>
              <a:rPr lang="en-US" altLang="en-US" sz="2000" dirty="0"/>
              <a:t>For particles moving along the same line, time should be recorded from the same starting instant and displacements should be measured from the same origin in the same direction.</a:t>
            </a:r>
          </a:p>
        </p:txBody>
      </p:sp>
      <p:graphicFrame>
        <p:nvGraphicFramePr>
          <p:cNvPr id="15" name="Object 6"/>
          <p:cNvGraphicFramePr>
            <a:graphicFrameLocks noChangeAspect="1"/>
          </p:cNvGraphicFramePr>
          <p:nvPr>
            <p:extLst>
              <p:ext uri="{D42A27DB-BD31-4B8C-83A1-F6EECF244321}">
                <p14:modId xmlns:p14="http://schemas.microsoft.com/office/powerpoint/2010/main" val="1555633983"/>
              </p:ext>
            </p:extLst>
          </p:nvPr>
        </p:nvGraphicFramePr>
        <p:xfrm>
          <a:off x="3996904" y="2794956"/>
          <a:ext cx="1828800" cy="368300"/>
        </p:xfrm>
        <a:graphic>
          <a:graphicData uri="http://schemas.openxmlformats.org/presentationml/2006/ole">
            <mc:AlternateContent xmlns:mc="http://schemas.openxmlformats.org/markup-compatibility/2006">
              <mc:Choice xmlns:v="urn:schemas-microsoft-com:vml" Requires="v">
                <p:oleObj spid="_x0000_s96596" name="Equation" r:id="rId4" imgW="1828800" imgH="368300" progId="Equation.3">
                  <p:embed/>
                </p:oleObj>
              </mc:Choice>
              <mc:Fallback>
                <p:oleObj name="Equation" r:id="rId4" imgW="18288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904" y="2794956"/>
                        <a:ext cx="1828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600129218"/>
              </p:ext>
            </p:extLst>
          </p:nvPr>
        </p:nvGraphicFramePr>
        <p:xfrm>
          <a:off x="3962400" y="3200400"/>
          <a:ext cx="1600200" cy="368300"/>
        </p:xfrm>
        <a:graphic>
          <a:graphicData uri="http://schemas.openxmlformats.org/presentationml/2006/ole">
            <mc:AlternateContent xmlns:mc="http://schemas.openxmlformats.org/markup-compatibility/2006">
              <mc:Choice xmlns:v="urn:schemas-microsoft-com:vml" Requires="v">
                <p:oleObj spid="_x0000_s96597" name="Equation" r:id="rId6" imgW="1600200" imgH="368300" progId="Equation.3">
                  <p:embed/>
                </p:oleObj>
              </mc:Choice>
              <mc:Fallback>
                <p:oleObj name="Equation" r:id="rId6" imgW="16002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200400"/>
                        <a:ext cx="16002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Content Placeholder 13"/>
          <p:cNvSpPr>
            <a:spLocks noGrp="1"/>
          </p:cNvSpPr>
          <p:nvPr>
            <p:ph idx="13"/>
          </p:nvPr>
        </p:nvSpPr>
        <p:spPr>
          <a:xfrm>
            <a:off x="5867400" y="2766601"/>
            <a:ext cx="2819400" cy="662399"/>
          </a:xfrm>
        </p:spPr>
        <p:txBody>
          <a:bodyPr/>
          <a:lstStyle/>
          <a:p>
            <a:r>
              <a:rPr lang="en-US" altLang="en-US" sz="2000" dirty="0"/>
              <a:t>relative position of </a:t>
            </a:r>
            <a:r>
              <a:rPr lang="en-US" altLang="en-US" sz="2000" i="1" dirty="0"/>
              <a:t>B</a:t>
            </a:r>
            <a:r>
              <a:rPr lang="en-US" altLang="en-US" sz="2000" dirty="0"/>
              <a:t> with respect to </a:t>
            </a:r>
            <a:r>
              <a:rPr lang="en-US" altLang="en-US" sz="2000" i="1" dirty="0"/>
              <a:t>A</a:t>
            </a:r>
          </a:p>
        </p:txBody>
      </p:sp>
      <p:graphicFrame>
        <p:nvGraphicFramePr>
          <p:cNvPr id="17" name="Object 4"/>
          <p:cNvGraphicFramePr>
            <a:graphicFrameLocks noChangeAspect="1"/>
          </p:cNvGraphicFramePr>
          <p:nvPr>
            <p:extLst>
              <p:ext uri="{D42A27DB-BD31-4B8C-83A1-F6EECF244321}">
                <p14:modId xmlns:p14="http://schemas.microsoft.com/office/powerpoint/2010/main" val="2656978716"/>
              </p:ext>
            </p:extLst>
          </p:nvPr>
        </p:nvGraphicFramePr>
        <p:xfrm>
          <a:off x="4076700" y="3822700"/>
          <a:ext cx="1790700" cy="368300"/>
        </p:xfrm>
        <a:graphic>
          <a:graphicData uri="http://schemas.openxmlformats.org/presentationml/2006/ole">
            <mc:AlternateContent xmlns:mc="http://schemas.openxmlformats.org/markup-compatibility/2006">
              <mc:Choice xmlns:v="urn:schemas-microsoft-com:vml" Requires="v">
                <p:oleObj spid="_x0000_s96598" name="Equation" r:id="rId8" imgW="1790700" imgH="368300" progId="Equation.DSMT4">
                  <p:embed/>
                </p:oleObj>
              </mc:Choice>
              <mc:Fallback>
                <p:oleObj name="Equation" r:id="rId8" imgW="1790700" imgH="3683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6700" y="3822700"/>
                        <a:ext cx="1790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4013645150"/>
              </p:ext>
            </p:extLst>
          </p:nvPr>
        </p:nvGraphicFramePr>
        <p:xfrm>
          <a:off x="4114800" y="4191000"/>
          <a:ext cx="1562100" cy="368300"/>
        </p:xfrm>
        <a:graphic>
          <a:graphicData uri="http://schemas.openxmlformats.org/presentationml/2006/ole">
            <mc:AlternateContent xmlns:mc="http://schemas.openxmlformats.org/markup-compatibility/2006">
              <mc:Choice xmlns:v="urn:schemas-microsoft-com:vml" Requires="v">
                <p:oleObj spid="_x0000_s96599" name="Equation" r:id="rId10" imgW="1562100" imgH="368300" progId="Equation.3">
                  <p:embed/>
                </p:oleObj>
              </mc:Choice>
              <mc:Fallback>
                <p:oleObj name="Equation" r:id="rId10" imgW="1562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4800" y="4191000"/>
                        <a:ext cx="1562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5867400" y="3788093"/>
            <a:ext cx="2590800" cy="691515"/>
          </a:xfrm>
        </p:spPr>
        <p:txBody>
          <a:bodyPr/>
          <a:lstStyle/>
          <a:p>
            <a:r>
              <a:rPr lang="en-US" altLang="en-US" sz="2000" dirty="0"/>
              <a:t>relative velocity of </a:t>
            </a:r>
            <a:r>
              <a:rPr lang="en-US" altLang="en-US" sz="2000" i="1" dirty="0"/>
              <a:t>B</a:t>
            </a:r>
            <a:r>
              <a:rPr lang="en-US" altLang="en-US" sz="2000" dirty="0"/>
              <a:t> with respect to </a:t>
            </a:r>
            <a:r>
              <a:rPr lang="en-US" altLang="en-US" sz="2000" i="1" dirty="0"/>
              <a:t>A</a:t>
            </a:r>
          </a:p>
        </p:txBody>
      </p:sp>
      <p:graphicFrame>
        <p:nvGraphicFramePr>
          <p:cNvPr id="19" name="Object 2"/>
          <p:cNvGraphicFramePr>
            <a:graphicFrameLocks noChangeAspect="1"/>
          </p:cNvGraphicFramePr>
          <p:nvPr>
            <p:extLst>
              <p:ext uri="{D42A27DB-BD31-4B8C-83A1-F6EECF244321}">
                <p14:modId xmlns:p14="http://schemas.microsoft.com/office/powerpoint/2010/main" val="3896450427"/>
              </p:ext>
            </p:extLst>
          </p:nvPr>
        </p:nvGraphicFramePr>
        <p:xfrm>
          <a:off x="4102100" y="4876800"/>
          <a:ext cx="1841500" cy="368300"/>
        </p:xfrm>
        <a:graphic>
          <a:graphicData uri="http://schemas.openxmlformats.org/presentationml/2006/ole">
            <mc:AlternateContent xmlns:mc="http://schemas.openxmlformats.org/markup-compatibility/2006">
              <mc:Choice xmlns:v="urn:schemas-microsoft-com:vml" Requires="v">
                <p:oleObj spid="_x0000_s96600" name="Equation" r:id="rId12" imgW="1841500" imgH="368300" progId="Equation.3">
                  <p:embed/>
                </p:oleObj>
              </mc:Choice>
              <mc:Fallback>
                <p:oleObj name="Equation" r:id="rId12" imgW="1841500" imgH="368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02100" y="4876800"/>
                        <a:ext cx="18415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3906742838"/>
              </p:ext>
            </p:extLst>
          </p:nvPr>
        </p:nvGraphicFramePr>
        <p:xfrm>
          <a:off x="4173538" y="5334000"/>
          <a:ext cx="1612900" cy="368300"/>
        </p:xfrm>
        <a:graphic>
          <a:graphicData uri="http://schemas.openxmlformats.org/presentationml/2006/ole">
            <mc:AlternateContent xmlns:mc="http://schemas.openxmlformats.org/markup-compatibility/2006">
              <mc:Choice xmlns:v="urn:schemas-microsoft-com:vml" Requires="v">
                <p:oleObj spid="_x0000_s96601" name="Equation" r:id="rId14" imgW="1612900" imgH="368300" progId="Equation.3">
                  <p:embed/>
                </p:oleObj>
              </mc:Choice>
              <mc:Fallback>
                <p:oleObj name="Equation" r:id="rId14" imgW="1612900" imgH="368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73538" y="5334000"/>
                        <a:ext cx="1612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5943600" y="4829175"/>
            <a:ext cx="2819400" cy="628650"/>
          </a:xfrm>
        </p:spPr>
        <p:txBody>
          <a:bodyPr/>
          <a:lstStyle/>
          <a:p>
            <a:r>
              <a:rPr lang="en-US" altLang="en-US" sz="2000" dirty="0"/>
              <a:t>relative acceleration of </a:t>
            </a:r>
            <a:r>
              <a:rPr lang="en-US" altLang="en-US" sz="2000" i="1" dirty="0"/>
              <a:t>B</a:t>
            </a:r>
            <a:r>
              <a:rPr lang="en-US" altLang="en-US" sz="2000" dirty="0"/>
              <a:t> with respect to </a:t>
            </a:r>
            <a:r>
              <a:rPr lang="en-US" altLang="en-US" sz="2000" i="1" dirty="0"/>
              <a:t>A</a:t>
            </a:r>
          </a:p>
        </p:txBody>
      </p:sp>
    </p:spTree>
    <p:extLst>
      <p:ext uri="{BB962C8B-B14F-4D97-AF65-F5344CB8AC3E}">
        <p14:creationId xmlns:p14="http://schemas.microsoft.com/office/powerpoint/2010/main" val="291839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Sample Problem 11.5 </a:t>
            </a:r>
            <a:r>
              <a:rPr lang="en-US" altLang="en-US" sz="1000" dirty="0">
                <a:ea typeface="ＭＳ Ｐゴシック" pitchFamily="34" charset="-128"/>
              </a:rPr>
              <a:t>1</a:t>
            </a:r>
            <a:endParaRPr lang="en-US" sz="10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89" y="1073227"/>
            <a:ext cx="2685555" cy="2660573"/>
          </a:xfrm>
          <a:prstGeom prst="rect">
            <a:avLst/>
          </a:prstGeom>
        </p:spPr>
      </p:pic>
      <p:sp>
        <p:nvSpPr>
          <p:cNvPr id="16" name="Content Placeholder 15"/>
          <p:cNvSpPr>
            <a:spLocks noGrp="1"/>
          </p:cNvSpPr>
          <p:nvPr>
            <p:ph idx="17"/>
          </p:nvPr>
        </p:nvSpPr>
        <p:spPr>
          <a:xfrm>
            <a:off x="228600" y="3887768"/>
            <a:ext cx="4114801" cy="1599756"/>
          </a:xfrm>
        </p:spPr>
        <p:txBody>
          <a:bodyPr/>
          <a:lstStyle/>
          <a:p>
            <a:r>
              <a:rPr lang="en-US" altLang="en-US" sz="2000" dirty="0"/>
              <a:t>Ball thrown vertically from 12 m level in elevator shaft with initial velocity of 18m/s. At same instant, open-platform elevator passes 5 m level moving upward at 2m/s.</a:t>
            </a:r>
            <a:endParaRPr lang="en-US" sz="2000" dirty="0"/>
          </a:p>
        </p:txBody>
      </p:sp>
      <p:sp>
        <p:nvSpPr>
          <p:cNvPr id="18" name="Content Placeholder 17"/>
          <p:cNvSpPr>
            <a:spLocks noGrp="1"/>
          </p:cNvSpPr>
          <p:nvPr>
            <p:ph idx="19"/>
          </p:nvPr>
        </p:nvSpPr>
        <p:spPr>
          <a:xfrm>
            <a:off x="228600" y="5525232"/>
            <a:ext cx="4114800" cy="980049"/>
          </a:xfrm>
        </p:spPr>
        <p:txBody>
          <a:bodyPr/>
          <a:lstStyle/>
          <a:p>
            <a:pPr>
              <a:spcBef>
                <a:spcPts val="0"/>
              </a:spcBef>
              <a:spcAft>
                <a:spcPts val="0"/>
              </a:spcAft>
            </a:pPr>
            <a:r>
              <a:rPr lang="en-US" altLang="en-US" sz="2000" dirty="0"/>
              <a:t>Determine </a:t>
            </a:r>
            <a:r>
              <a:rPr lang="en-US" altLang="en-US" sz="2000" i="1" dirty="0"/>
              <a:t>(a)</a:t>
            </a:r>
            <a:r>
              <a:rPr lang="en-US" altLang="en-US" sz="2000" dirty="0"/>
              <a:t> when and where ball hits elevator and </a:t>
            </a:r>
            <a:r>
              <a:rPr lang="en-US" altLang="en-US" sz="2000" i="1" dirty="0"/>
              <a:t>(b)</a:t>
            </a:r>
            <a:r>
              <a:rPr lang="en-US" altLang="en-US" sz="2000" dirty="0"/>
              <a:t> relative velocity of ball and elevator at contact.</a:t>
            </a:r>
          </a:p>
        </p:txBody>
      </p:sp>
      <p:sp>
        <p:nvSpPr>
          <p:cNvPr id="3" name="Content Placeholder 2"/>
          <p:cNvSpPr>
            <a:spLocks noGrp="1"/>
          </p:cNvSpPr>
          <p:nvPr>
            <p:ph idx="1"/>
          </p:nvPr>
        </p:nvSpPr>
        <p:spPr>
          <a:xfrm>
            <a:off x="4471357" y="990600"/>
            <a:ext cx="4343400" cy="1823381"/>
          </a:xfrm>
        </p:spPr>
        <p:txBody>
          <a:bodyPr/>
          <a:lstStyle/>
          <a:p>
            <a:pPr>
              <a:spcBef>
                <a:spcPts val="1000"/>
              </a:spcBef>
            </a:pPr>
            <a:r>
              <a:rPr lang="en-US" altLang="en-US" sz="2000" b="1" dirty="0">
                <a:solidFill>
                  <a:srgbClr val="C00000"/>
                </a:solidFill>
              </a:rPr>
              <a:t>Strategy:</a:t>
            </a:r>
          </a:p>
          <a:p>
            <a:pPr marL="292608" indent="-292608">
              <a:spcBef>
                <a:spcPts val="1000"/>
              </a:spcBef>
              <a:buFont typeface="Arial" panose="020B0604020202020204" pitchFamily="34" charset="0"/>
              <a:buChar char="•"/>
            </a:pPr>
            <a:r>
              <a:rPr lang="en-US" altLang="en-US" sz="2000" dirty="0"/>
              <a:t>Substitute initial position and velocity and constant acceleration of ball into general equations for uniformly accelerated rectilinear motion.</a:t>
            </a:r>
          </a:p>
        </p:txBody>
      </p:sp>
      <p:sp>
        <p:nvSpPr>
          <p:cNvPr id="13" name="Content Placeholder 12"/>
          <p:cNvSpPr>
            <a:spLocks noGrp="1"/>
          </p:cNvSpPr>
          <p:nvPr>
            <p:ph idx="14"/>
          </p:nvPr>
        </p:nvSpPr>
        <p:spPr>
          <a:xfrm>
            <a:off x="4471356" y="2906151"/>
            <a:ext cx="4487173" cy="980049"/>
          </a:xfrm>
        </p:spPr>
        <p:txBody>
          <a:bodyPr/>
          <a:lstStyle/>
          <a:p>
            <a:pPr marL="292608" indent="-292608">
              <a:spcAft>
                <a:spcPts val="0"/>
              </a:spcAft>
              <a:buFont typeface="Arial" panose="020B0604020202020204" pitchFamily="34" charset="0"/>
              <a:buChar char="•"/>
            </a:pPr>
            <a:r>
              <a:rPr lang="en-US" altLang="en-US" sz="2000" dirty="0"/>
              <a:t>Substitute initial position and constant velocity of elevator into equation for uniform rectilinear motion.</a:t>
            </a:r>
          </a:p>
        </p:txBody>
      </p:sp>
      <p:sp>
        <p:nvSpPr>
          <p:cNvPr id="14" name="Content Placeholder 13"/>
          <p:cNvSpPr>
            <a:spLocks noGrp="1"/>
          </p:cNvSpPr>
          <p:nvPr>
            <p:ph idx="15"/>
          </p:nvPr>
        </p:nvSpPr>
        <p:spPr>
          <a:xfrm>
            <a:off x="4495800" y="3980080"/>
            <a:ext cx="4419600" cy="1289943"/>
          </a:xfrm>
        </p:spPr>
        <p:txBody>
          <a:bodyPr/>
          <a:lstStyle/>
          <a:p>
            <a:pPr marL="292608" indent="-292608">
              <a:spcAft>
                <a:spcPts val="0"/>
              </a:spcAft>
              <a:buFont typeface="Arial" panose="020B0604020202020204" pitchFamily="34" charset="0"/>
              <a:buChar char="•"/>
            </a:pPr>
            <a:r>
              <a:rPr lang="en-US" altLang="en-US" sz="2000" dirty="0"/>
              <a:t>Write equation for relative position of ball with respect to elevator and solve for zero relative position, that is, impact.</a:t>
            </a:r>
          </a:p>
        </p:txBody>
      </p:sp>
      <p:sp>
        <p:nvSpPr>
          <p:cNvPr id="15" name="Content Placeholder 14"/>
          <p:cNvSpPr>
            <a:spLocks noGrp="1"/>
          </p:cNvSpPr>
          <p:nvPr>
            <p:ph idx="16"/>
          </p:nvPr>
        </p:nvSpPr>
        <p:spPr>
          <a:xfrm>
            <a:off x="4462730" y="5401155"/>
            <a:ext cx="4495800" cy="999645"/>
          </a:xfrm>
        </p:spPr>
        <p:txBody>
          <a:bodyPr/>
          <a:lstStyle/>
          <a:p>
            <a:pPr marL="292608" indent="-292608">
              <a:buFont typeface="Arial" panose="020B0604020202020204" pitchFamily="34" charset="0"/>
              <a:buChar char="•"/>
            </a:pPr>
            <a:r>
              <a:rPr lang="en-US" altLang="en-US" sz="2000" dirty="0"/>
              <a:t>Substitute impact time into equation for position of elevator and relative velocity of ball with respect to elevator.</a:t>
            </a:r>
          </a:p>
        </p:txBody>
      </p:sp>
    </p:spTree>
    <p:extLst>
      <p:ext uri="{BB962C8B-B14F-4D97-AF65-F5344CB8AC3E}">
        <p14:creationId xmlns:p14="http://schemas.microsoft.com/office/powerpoint/2010/main" val="55897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P spid="14" grpId="0" build="p"/>
      <p:bldP spid="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Sample Problem 11.5 </a:t>
            </a:r>
            <a:r>
              <a:rPr lang="en-US" altLang="en-US" sz="1000" dirty="0">
                <a:ea typeface="ＭＳ Ｐゴシック" pitchFamily="34" charset="-128"/>
              </a:rPr>
              <a:t>2</a:t>
            </a:r>
            <a:endParaRPr lang="en-US" sz="1000" dirty="0"/>
          </a:p>
        </p:txBody>
      </p:sp>
      <p:pic>
        <p:nvPicPr>
          <p:cNvPr id="12" name="Picture 11" descr="Ball thrown upward from initial height 12 m with initial upward velocity 18 m/s with constant downward acceleration of 9.81 m/s^2 due to grav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2685555" cy="2660573"/>
          </a:xfrm>
          <a:prstGeom prst="rect">
            <a:avLst/>
          </a:prstGeom>
        </p:spPr>
      </p:pic>
      <p:sp>
        <p:nvSpPr>
          <p:cNvPr id="3" name="Content Placeholder 2"/>
          <p:cNvSpPr>
            <a:spLocks noGrp="1"/>
          </p:cNvSpPr>
          <p:nvPr>
            <p:ph idx="1"/>
          </p:nvPr>
        </p:nvSpPr>
        <p:spPr>
          <a:xfrm>
            <a:off x="3048000" y="1247089"/>
            <a:ext cx="5638800" cy="1419911"/>
          </a:xfrm>
        </p:spPr>
        <p:txBody>
          <a:bodyPr/>
          <a:lstStyle/>
          <a:p>
            <a:r>
              <a:rPr lang="en-US" altLang="en-US" sz="2000" b="1" dirty="0">
                <a:solidFill>
                  <a:srgbClr val="C00000"/>
                </a:solidFill>
              </a:rPr>
              <a:t>Modeling and Analysis:</a:t>
            </a:r>
          </a:p>
          <a:p>
            <a:pPr marL="292608" indent="-292608">
              <a:buFont typeface="Arial" panose="020B0604020202020204" pitchFamily="34" charset="0"/>
              <a:buChar char="•"/>
            </a:pPr>
            <a:r>
              <a:rPr lang="en-US" altLang="en-US" sz="2000" dirty="0"/>
              <a:t>Substitute initial position and velocity and constant acceleration of ball into general equations for uniformly accelerated rectilinear motion.</a:t>
            </a:r>
          </a:p>
        </p:txBody>
      </p:sp>
      <p:graphicFrame>
        <p:nvGraphicFramePr>
          <p:cNvPr id="10" name="Object 3"/>
          <p:cNvGraphicFramePr>
            <a:graphicFrameLocks noChangeAspect="1"/>
          </p:cNvGraphicFramePr>
          <p:nvPr>
            <p:extLst>
              <p:ext uri="{D42A27DB-BD31-4B8C-83A1-F6EECF244321}">
                <p14:modId xmlns:p14="http://schemas.microsoft.com/office/powerpoint/2010/main" val="3184007481"/>
              </p:ext>
            </p:extLst>
          </p:nvPr>
        </p:nvGraphicFramePr>
        <p:xfrm>
          <a:off x="3657600" y="2821079"/>
          <a:ext cx="4513223" cy="1217521"/>
        </p:xfrm>
        <a:graphic>
          <a:graphicData uri="http://schemas.openxmlformats.org/presentationml/2006/ole">
            <mc:AlternateContent xmlns:mc="http://schemas.openxmlformats.org/markup-compatibility/2006">
              <mc:Choice xmlns:v="urn:schemas-microsoft-com:vml" Requires="v">
                <p:oleObj spid="_x0000_s47556" name="Equation" r:id="rId4" imgW="5461000" imgH="1473200" progId="Equation.3">
                  <p:embed/>
                </p:oleObj>
              </mc:Choice>
              <mc:Fallback>
                <p:oleObj name="Equation" r:id="rId4" imgW="5461000" imgH="147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2821079"/>
                        <a:ext cx="4513223" cy="1217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descr="Open elevator starting from initial height of 5 m and moving upward at a constant velocity of 2 m/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4191000"/>
            <a:ext cx="2591872" cy="2204653"/>
          </a:xfrm>
          <a:prstGeom prst="rect">
            <a:avLst/>
          </a:prstGeom>
        </p:spPr>
      </p:pic>
      <p:sp>
        <p:nvSpPr>
          <p:cNvPr id="6" name="Content Placeholder 5"/>
          <p:cNvSpPr>
            <a:spLocks noGrp="1"/>
          </p:cNvSpPr>
          <p:nvPr>
            <p:ph idx="13"/>
          </p:nvPr>
        </p:nvSpPr>
        <p:spPr>
          <a:xfrm>
            <a:off x="2971800" y="4214401"/>
            <a:ext cx="5867400" cy="662399"/>
          </a:xfrm>
        </p:spPr>
        <p:txBody>
          <a:bodyPr/>
          <a:lstStyle/>
          <a:p>
            <a:pPr marL="292608" indent="-292608">
              <a:buFont typeface="Arial" panose="020B0604020202020204" pitchFamily="34" charset="0"/>
              <a:buChar char="•"/>
            </a:pPr>
            <a:r>
              <a:rPr lang="en-US" altLang="en-US" sz="2000" dirty="0"/>
              <a:t>Substitute initial position and constant velocity of elevator into equation for uniform rectilinear motion.</a:t>
            </a:r>
          </a:p>
        </p:txBody>
      </p:sp>
      <p:graphicFrame>
        <p:nvGraphicFramePr>
          <p:cNvPr id="11" name="Object 2"/>
          <p:cNvGraphicFramePr>
            <a:graphicFrameLocks noChangeAspect="1"/>
          </p:cNvGraphicFramePr>
          <p:nvPr>
            <p:extLst>
              <p:ext uri="{D42A27DB-BD31-4B8C-83A1-F6EECF244321}">
                <p14:modId xmlns:p14="http://schemas.microsoft.com/office/powerpoint/2010/main" val="2303147534"/>
              </p:ext>
            </p:extLst>
          </p:nvPr>
        </p:nvGraphicFramePr>
        <p:xfrm>
          <a:off x="3683001" y="5054600"/>
          <a:ext cx="3022600" cy="1346200"/>
        </p:xfrm>
        <a:graphic>
          <a:graphicData uri="http://schemas.openxmlformats.org/presentationml/2006/ole">
            <mc:AlternateContent xmlns:mc="http://schemas.openxmlformats.org/markup-compatibility/2006">
              <mc:Choice xmlns:v="urn:schemas-microsoft-com:vml" Requires="v">
                <p:oleObj spid="_x0000_s47557" name="Equation" r:id="rId7" imgW="3022600" imgH="1346200" progId="Equation.3">
                  <p:embed/>
                </p:oleObj>
              </mc:Choice>
              <mc:Fallback>
                <p:oleObj name="Equation" r:id="rId7" imgW="3022600" imgH="1346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3001" y="5054600"/>
                        <a:ext cx="3022600"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46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327"/>
            <a:ext cx="8229600" cy="698500"/>
          </a:xfrm>
        </p:spPr>
        <p:txBody>
          <a:bodyPr/>
          <a:lstStyle/>
          <a:p>
            <a:r>
              <a:rPr lang="en-US" altLang="en-US" sz="4000" b="1" dirty="0">
                <a:ea typeface="ＭＳ Ｐゴシック" pitchFamily="34" charset="-128"/>
              </a:rPr>
              <a:t>Sample Problem 11.5 </a:t>
            </a:r>
            <a:r>
              <a:rPr lang="en-US" altLang="en-US" sz="900" dirty="0">
                <a:ea typeface="ＭＳ Ｐゴシック" pitchFamily="34" charset="-128"/>
              </a:rPr>
              <a:t>3</a:t>
            </a:r>
            <a:endParaRPr lang="en-US" dirty="0"/>
          </a:p>
        </p:txBody>
      </p:sp>
      <p:pic>
        <p:nvPicPr>
          <p:cNvPr id="16" name="Picture 15" descr="When the ball hits the elevator, their positions are equ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588"/>
            <a:ext cx="1822027" cy="1904612"/>
          </a:xfrm>
          <a:prstGeom prst="rect">
            <a:avLst/>
          </a:prstGeom>
        </p:spPr>
      </p:pic>
      <p:sp>
        <p:nvSpPr>
          <p:cNvPr id="3" name="Content Placeholder 2"/>
          <p:cNvSpPr>
            <a:spLocks noGrp="1"/>
          </p:cNvSpPr>
          <p:nvPr>
            <p:ph idx="1"/>
          </p:nvPr>
        </p:nvSpPr>
        <p:spPr>
          <a:xfrm>
            <a:off x="2133600" y="1159681"/>
            <a:ext cx="6553200" cy="728639"/>
          </a:xfrm>
        </p:spPr>
        <p:txBody>
          <a:bodyPr/>
          <a:lstStyle/>
          <a:p>
            <a:pPr marL="292608" indent="-292608">
              <a:buFont typeface="Arial" panose="020B0604020202020204" pitchFamily="34" charset="0"/>
              <a:buChar char="•"/>
            </a:pPr>
            <a:r>
              <a:rPr lang="en-US" altLang="en-US" sz="2000" dirty="0"/>
              <a:t>Write equation for relative position of ball with respect to elevator and solve for zero relative position, i.e., impact.</a:t>
            </a:r>
          </a:p>
        </p:txBody>
      </p:sp>
      <p:graphicFrame>
        <p:nvGraphicFramePr>
          <p:cNvPr id="10" name="Object 6"/>
          <p:cNvGraphicFramePr>
            <a:graphicFrameLocks noChangeAspect="1"/>
          </p:cNvGraphicFramePr>
          <p:nvPr>
            <p:extLst>
              <p:ext uri="{D42A27DB-BD31-4B8C-83A1-F6EECF244321}">
                <p14:modId xmlns:p14="http://schemas.microsoft.com/office/powerpoint/2010/main" val="3647871576"/>
              </p:ext>
            </p:extLst>
          </p:nvPr>
        </p:nvGraphicFramePr>
        <p:xfrm>
          <a:off x="2971800" y="1917700"/>
          <a:ext cx="4051300" cy="444500"/>
        </p:xfrm>
        <a:graphic>
          <a:graphicData uri="http://schemas.openxmlformats.org/presentationml/2006/ole">
            <mc:AlternateContent xmlns:mc="http://schemas.openxmlformats.org/markup-compatibility/2006">
              <mc:Choice xmlns:v="urn:schemas-microsoft-com:vml" Requires="v">
                <p:oleObj spid="_x0000_s98632" name="Equation" r:id="rId4" imgW="4051300" imgH="444500" progId="Equation.3">
                  <p:embed/>
                </p:oleObj>
              </mc:Choice>
              <mc:Fallback>
                <p:oleObj name="Equation" r:id="rId4" imgW="40513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917700"/>
                        <a:ext cx="40513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160726351"/>
              </p:ext>
            </p:extLst>
          </p:nvPr>
        </p:nvGraphicFramePr>
        <p:xfrm>
          <a:off x="6019800" y="2455863"/>
          <a:ext cx="2616200" cy="685800"/>
        </p:xfrm>
        <a:graphic>
          <a:graphicData uri="http://schemas.openxmlformats.org/presentationml/2006/ole">
            <mc:AlternateContent xmlns:mc="http://schemas.openxmlformats.org/markup-compatibility/2006">
              <mc:Choice xmlns:v="urn:schemas-microsoft-com:vml" Requires="v">
                <p:oleObj spid="_x0000_s98633" name="Equation" r:id="rId6" imgW="2616200" imgH="685800" progId="Equation.3">
                  <p:embed/>
                </p:oleObj>
              </mc:Choice>
              <mc:Fallback>
                <p:oleObj name="Equation" r:id="rId6" imgW="26162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455863"/>
                        <a:ext cx="2616200" cy="685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2057400" y="3300001"/>
            <a:ext cx="6781800" cy="662399"/>
          </a:xfrm>
        </p:spPr>
        <p:txBody>
          <a:bodyPr/>
          <a:lstStyle/>
          <a:p>
            <a:pPr marL="292608" indent="-292608">
              <a:buFont typeface="Arial" panose="020B0604020202020204" pitchFamily="34" charset="0"/>
              <a:buChar char="•"/>
            </a:pPr>
            <a:r>
              <a:rPr lang="en-US" altLang="en-US" sz="2000" dirty="0"/>
              <a:t>Substitute impact time into equations for position of elevator and relative velocity of ball with respect to elevator.</a:t>
            </a:r>
          </a:p>
        </p:txBody>
      </p:sp>
      <p:graphicFrame>
        <p:nvGraphicFramePr>
          <p:cNvPr id="12" name="Object 2"/>
          <p:cNvGraphicFramePr>
            <a:graphicFrameLocks noChangeAspect="1"/>
          </p:cNvGraphicFramePr>
          <p:nvPr>
            <p:extLst>
              <p:ext uri="{D42A27DB-BD31-4B8C-83A1-F6EECF244321}">
                <p14:modId xmlns:p14="http://schemas.microsoft.com/office/powerpoint/2010/main" val="2144041804"/>
              </p:ext>
            </p:extLst>
          </p:nvPr>
        </p:nvGraphicFramePr>
        <p:xfrm>
          <a:off x="3221476" y="4149422"/>
          <a:ext cx="2036324" cy="479136"/>
        </p:xfrm>
        <a:graphic>
          <a:graphicData uri="http://schemas.openxmlformats.org/presentationml/2006/ole">
            <mc:AlternateContent xmlns:mc="http://schemas.openxmlformats.org/markup-compatibility/2006">
              <mc:Choice xmlns:v="urn:schemas-microsoft-com:vml" Requires="v">
                <p:oleObj spid="_x0000_s98634" name="Equation" r:id="rId8" imgW="863280" imgH="203040" progId="Equation.DSMT4">
                  <p:embed/>
                </p:oleObj>
              </mc:Choice>
              <mc:Fallback>
                <p:oleObj name="Equation" r:id="rId8" imgW="863280" imgH="203040" progId="Equation.DSMT4">
                  <p:embed/>
                  <p:pic>
                    <p:nvPicPr>
                      <p:cNvPr id="0" name=""/>
                      <p:cNvPicPr>
                        <a:picLocks noChangeAspect="1" noChangeArrowheads="1"/>
                      </p:cNvPicPr>
                      <p:nvPr/>
                    </p:nvPicPr>
                    <p:blipFill>
                      <a:blip r:embed="rId9"/>
                      <a:srcRect/>
                      <a:stretch>
                        <a:fillRect/>
                      </a:stretch>
                    </p:blipFill>
                    <p:spPr bwMode="auto">
                      <a:xfrm>
                        <a:off x="3221476" y="4149422"/>
                        <a:ext cx="2036324" cy="479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nvGraphicFramePr>
        <p:xfrm>
          <a:off x="6156325" y="4454525"/>
          <a:ext cx="1270000" cy="317500"/>
        </p:xfrm>
        <a:graphic>
          <a:graphicData uri="http://schemas.openxmlformats.org/presentationml/2006/ole">
            <mc:AlternateContent xmlns:mc="http://schemas.openxmlformats.org/markup-compatibility/2006">
              <mc:Choice xmlns:v="urn:schemas-microsoft-com:vml" Requires="v">
                <p:oleObj spid="_x0000_s98635" name="Equation" r:id="rId10" imgW="1269449" imgH="317362" progId="Equation.3">
                  <p:embed/>
                </p:oleObj>
              </mc:Choice>
              <mc:Fallback>
                <p:oleObj name="Equation" r:id="rId10" imgW="1269449"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6325" y="4454525"/>
                        <a:ext cx="1270000" cy="317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2059453909"/>
              </p:ext>
            </p:extLst>
          </p:nvPr>
        </p:nvGraphicFramePr>
        <p:xfrm>
          <a:off x="3243263" y="5105400"/>
          <a:ext cx="2457450" cy="928688"/>
        </p:xfrm>
        <a:graphic>
          <a:graphicData uri="http://schemas.openxmlformats.org/presentationml/2006/ole">
            <mc:AlternateContent xmlns:mc="http://schemas.openxmlformats.org/markup-compatibility/2006">
              <mc:Choice xmlns:v="urn:schemas-microsoft-com:vml" Requires="v">
                <p:oleObj spid="_x0000_s98636" name="Equation" r:id="rId12" imgW="1041120" imgH="393480" progId="Equation.DSMT4">
                  <p:embed/>
                </p:oleObj>
              </mc:Choice>
              <mc:Fallback>
                <p:oleObj name="Equation" r:id="rId12" imgW="1041120" imgH="393480" progId="Equation.DSMT4">
                  <p:embed/>
                  <p:pic>
                    <p:nvPicPr>
                      <p:cNvPr id="0" name=""/>
                      <p:cNvPicPr>
                        <a:picLocks noChangeAspect="1" noChangeArrowheads="1"/>
                      </p:cNvPicPr>
                      <p:nvPr/>
                    </p:nvPicPr>
                    <p:blipFill>
                      <a:blip r:embed="rId13"/>
                      <a:srcRect/>
                      <a:stretch>
                        <a:fillRect/>
                      </a:stretch>
                    </p:blipFill>
                    <p:spPr bwMode="auto">
                      <a:xfrm>
                        <a:off x="3243263" y="5105400"/>
                        <a:ext cx="2457450"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318874595"/>
              </p:ext>
            </p:extLst>
          </p:nvPr>
        </p:nvGraphicFramePr>
        <p:xfrm>
          <a:off x="6156325" y="5751513"/>
          <a:ext cx="1752600" cy="609600"/>
        </p:xfrm>
        <a:graphic>
          <a:graphicData uri="http://schemas.openxmlformats.org/presentationml/2006/ole">
            <mc:AlternateContent xmlns:mc="http://schemas.openxmlformats.org/markup-compatibility/2006">
              <mc:Choice xmlns:v="urn:schemas-microsoft-com:vml" Requires="v">
                <p:oleObj spid="_x0000_s98637" name="Equation" r:id="rId14" imgW="1752600" imgH="609600" progId="Equation.3">
                  <p:embed/>
                </p:oleObj>
              </mc:Choice>
              <mc:Fallback>
                <p:oleObj name="Equation" r:id="rId14" imgW="1752600" imgH="609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56325" y="5751513"/>
                        <a:ext cx="1752600" cy="609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723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86"/>
            <a:ext cx="8229600" cy="670560"/>
          </a:xfrm>
        </p:spPr>
        <p:txBody>
          <a:bodyPr/>
          <a:lstStyle/>
          <a:p>
            <a:r>
              <a:rPr lang="en-US" altLang="en-US" sz="4000" b="1" dirty="0">
                <a:ea typeface="ＭＳ Ｐゴシック" pitchFamily="34" charset="-128"/>
              </a:rPr>
              <a:t>Sample Problem 11.5 </a:t>
            </a:r>
            <a:r>
              <a:rPr lang="en-US" altLang="en-US" sz="800" dirty="0">
                <a:ea typeface="ＭＳ Ｐゴシック" pitchFamily="34" charset="-128"/>
              </a:rPr>
              <a:t>4</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45" y="1326865"/>
            <a:ext cx="2685555" cy="2660573"/>
          </a:xfrm>
          <a:prstGeom prst="rect">
            <a:avLst/>
          </a:prstGeom>
        </p:spPr>
      </p:pic>
      <p:sp>
        <p:nvSpPr>
          <p:cNvPr id="3" name="Content Placeholder 2"/>
          <p:cNvSpPr>
            <a:spLocks noGrp="1"/>
          </p:cNvSpPr>
          <p:nvPr>
            <p:ph idx="1"/>
          </p:nvPr>
        </p:nvSpPr>
        <p:spPr>
          <a:xfrm>
            <a:off x="3200400" y="1371600"/>
            <a:ext cx="5486400" cy="2515458"/>
          </a:xfrm>
        </p:spPr>
        <p:txBody>
          <a:bodyPr/>
          <a:lstStyle/>
          <a:p>
            <a:pPr>
              <a:spcBef>
                <a:spcPct val="50000"/>
              </a:spcBef>
            </a:pPr>
            <a:r>
              <a:rPr lang="en-US" altLang="en-US" sz="2000" b="1" dirty="0">
                <a:solidFill>
                  <a:srgbClr val="C00000"/>
                </a:solidFill>
              </a:rPr>
              <a:t>Reflect and Think:</a:t>
            </a:r>
          </a:p>
          <a:p>
            <a:pPr>
              <a:spcBef>
                <a:spcPct val="50000"/>
              </a:spcBef>
            </a:pPr>
            <a:r>
              <a:rPr lang="en-US" altLang="en-US" sz="2000" dirty="0"/>
              <a:t>The key insight is that, when two particles collide, their position coordinates must be equal. Also, although you can use the basic kinematic relationships in this problem, you may find it easier to use the equations relating </a:t>
            </a:r>
            <a:r>
              <a:rPr lang="en-US" altLang="en-US" sz="2000" i="1" dirty="0"/>
              <a:t>a</a:t>
            </a:r>
            <a:r>
              <a:rPr lang="en-US" altLang="en-US" sz="2000" dirty="0"/>
              <a:t>, </a:t>
            </a:r>
            <a:r>
              <a:rPr lang="en-US" altLang="en-US" sz="2000" i="1" dirty="0"/>
              <a:t>v</a:t>
            </a:r>
            <a:r>
              <a:rPr lang="en-US" altLang="en-US" sz="2000" dirty="0"/>
              <a:t>, </a:t>
            </a:r>
            <a:r>
              <a:rPr lang="en-US" altLang="en-US" sz="2000" i="1" dirty="0"/>
              <a:t>x</a:t>
            </a:r>
            <a:r>
              <a:rPr lang="en-US" altLang="en-US" sz="2000" dirty="0"/>
              <a:t>, and </a:t>
            </a:r>
            <a:r>
              <a:rPr lang="en-US" altLang="en-US" sz="2000" i="1" dirty="0"/>
              <a:t>t</a:t>
            </a:r>
            <a:r>
              <a:rPr lang="en-US" altLang="en-US" sz="2000" dirty="0"/>
              <a:t> when the acceleration is constant or zero.</a:t>
            </a:r>
          </a:p>
        </p:txBody>
      </p:sp>
    </p:spTree>
    <p:extLst>
      <p:ext uri="{BB962C8B-B14F-4D97-AF65-F5344CB8AC3E}">
        <p14:creationId xmlns:p14="http://schemas.microsoft.com/office/powerpoint/2010/main" val="170045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1138080"/>
          </a:xfrm>
        </p:spPr>
        <p:txBody>
          <a:bodyPr/>
          <a:lstStyle/>
          <a:p>
            <a:r>
              <a:rPr lang="en-US" altLang="en-US" b="1" dirty="0">
                <a:ea typeface="ＭＳ Ｐゴシック" pitchFamily="34" charset="-128"/>
              </a:rPr>
              <a:t>Motion of Several Particles: Dependent Motion</a:t>
            </a:r>
            <a:endParaRPr lang="en-US" b="1" dirty="0"/>
          </a:p>
        </p:txBody>
      </p:sp>
      <p:pic>
        <p:nvPicPr>
          <p:cNvPr id="25" name="Picture 24" descr="Block A is attached to a rope that goes up to stationary pulley CD, goes down to moving pulley EF which is attached to block B, and then goes back up to get affixed to the ceiling at G. The position of each block is its distance from the ceil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67" y="1371600"/>
            <a:ext cx="1611333" cy="2529417"/>
          </a:xfrm>
          <a:prstGeom prst="rect">
            <a:avLst/>
          </a:prstGeom>
        </p:spPr>
      </p:pic>
      <p:sp>
        <p:nvSpPr>
          <p:cNvPr id="11" name="Content Placeholder 10"/>
          <p:cNvSpPr>
            <a:spLocks noGrp="1"/>
          </p:cNvSpPr>
          <p:nvPr>
            <p:ph idx="1"/>
          </p:nvPr>
        </p:nvSpPr>
        <p:spPr>
          <a:xfrm>
            <a:off x="3048000" y="1447800"/>
            <a:ext cx="5791200" cy="669386"/>
          </a:xfrm>
        </p:spPr>
        <p:txBody>
          <a:bodyPr/>
          <a:lstStyle/>
          <a:p>
            <a:pPr marL="292608" indent="-292608">
              <a:buFont typeface="Arial" panose="020B0604020202020204" pitchFamily="34" charset="0"/>
              <a:buChar char="•"/>
            </a:pPr>
            <a:r>
              <a:rPr lang="en-US" altLang="en-US" sz="2000" dirty="0"/>
              <a:t>Position of a particle may </a:t>
            </a:r>
            <a:r>
              <a:rPr lang="en-US" altLang="en-US" sz="2000" i="1" dirty="0"/>
              <a:t>depend</a:t>
            </a:r>
            <a:r>
              <a:rPr lang="en-US" altLang="en-US" sz="2000" dirty="0"/>
              <a:t> on position of one or more other particles.</a:t>
            </a:r>
          </a:p>
        </p:txBody>
      </p:sp>
      <p:sp>
        <p:nvSpPr>
          <p:cNvPr id="14" name="Content Placeholder 13"/>
          <p:cNvSpPr>
            <a:spLocks noGrp="1"/>
          </p:cNvSpPr>
          <p:nvPr>
            <p:ph idx="13"/>
          </p:nvPr>
        </p:nvSpPr>
        <p:spPr>
          <a:xfrm>
            <a:off x="3048000" y="2067951"/>
            <a:ext cx="6019800" cy="980049"/>
          </a:xfrm>
        </p:spPr>
        <p:txBody>
          <a:bodyPr/>
          <a:lstStyle/>
          <a:p>
            <a:pPr marL="292608" indent="-292608">
              <a:buFont typeface="Arial" panose="020B0604020202020204" pitchFamily="34" charset="0"/>
              <a:buChar char="•"/>
            </a:pPr>
            <a:r>
              <a:rPr lang="en-US" altLang="en-US" sz="2000" dirty="0"/>
              <a:t>Position of block </a:t>
            </a:r>
            <a:r>
              <a:rPr lang="en-US" altLang="en-US" sz="2000" i="1" dirty="0"/>
              <a:t>B</a:t>
            </a:r>
            <a:r>
              <a:rPr lang="en-US" altLang="en-US" sz="2000" dirty="0"/>
              <a:t> depends on position of block </a:t>
            </a:r>
            <a:r>
              <a:rPr lang="en-US" altLang="en-US" sz="2000" i="1" dirty="0"/>
              <a:t>A. </a:t>
            </a:r>
            <a:r>
              <a:rPr lang="en-US" altLang="en-US" sz="2000" dirty="0"/>
              <a:t>Since rope is of constant length, it follows that sum of lengths of segments must be constant.</a:t>
            </a:r>
            <a:endParaRPr lang="en-US" altLang="en-US" sz="2000" i="1" dirty="0"/>
          </a:p>
        </p:txBody>
      </p:sp>
      <p:graphicFrame>
        <p:nvGraphicFramePr>
          <p:cNvPr id="22" name="Object 4"/>
          <p:cNvGraphicFramePr>
            <a:graphicFrameLocks noChangeAspect="1"/>
          </p:cNvGraphicFramePr>
          <p:nvPr>
            <p:extLst>
              <p:ext uri="{D42A27DB-BD31-4B8C-83A1-F6EECF244321}">
                <p14:modId xmlns:p14="http://schemas.microsoft.com/office/powerpoint/2010/main" val="885737965"/>
              </p:ext>
            </p:extLst>
          </p:nvPr>
        </p:nvGraphicFramePr>
        <p:xfrm>
          <a:off x="3683000" y="3133489"/>
          <a:ext cx="1193800" cy="317500"/>
        </p:xfrm>
        <a:graphic>
          <a:graphicData uri="http://schemas.openxmlformats.org/presentationml/2006/ole">
            <mc:AlternateContent xmlns:mc="http://schemas.openxmlformats.org/markup-compatibility/2006">
              <mc:Choice xmlns:v="urn:schemas-microsoft-com:vml" Requires="v">
                <p:oleObj spid="_x0000_s49826" name="Equation" r:id="rId4" imgW="1193282" imgH="317362" progId="Equation.DSMT4">
                  <p:embed/>
                </p:oleObj>
              </mc:Choice>
              <mc:Fallback>
                <p:oleObj name="Equation" r:id="rId4" imgW="1193282" imgH="31736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0" y="3133489"/>
                        <a:ext cx="11938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Content Placeholder 14"/>
          <p:cNvSpPr>
            <a:spLocks noGrp="1"/>
          </p:cNvSpPr>
          <p:nvPr>
            <p:ph idx="14"/>
          </p:nvPr>
        </p:nvSpPr>
        <p:spPr>
          <a:xfrm>
            <a:off x="4876800" y="3077027"/>
            <a:ext cx="3657600" cy="377851"/>
          </a:xfrm>
        </p:spPr>
        <p:txBody>
          <a:bodyPr/>
          <a:lstStyle/>
          <a:p>
            <a:r>
              <a:rPr lang="en-US" altLang="en-US" sz="2000" dirty="0"/>
              <a:t>constant (one degree of freedom)</a:t>
            </a:r>
          </a:p>
        </p:txBody>
      </p:sp>
      <p:pic>
        <p:nvPicPr>
          <p:cNvPr id="26" name="Picture 25" descr="A rope comes down from the ceiling and passes through a moving pulley attached to block A. It then goes up to pass through a fixed pulley at the ceiling, then down to a moving pulley attached to block B, then up to a fixed pulley at the ceiling, and finally down again to Block 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708" y="4285405"/>
            <a:ext cx="1970163" cy="2191595"/>
          </a:xfrm>
          <a:prstGeom prst="rect">
            <a:avLst/>
          </a:prstGeom>
        </p:spPr>
      </p:pic>
      <p:sp>
        <p:nvSpPr>
          <p:cNvPr id="16" name="Content Placeholder 15"/>
          <p:cNvSpPr>
            <a:spLocks noGrp="1"/>
          </p:cNvSpPr>
          <p:nvPr>
            <p:ph idx="15"/>
          </p:nvPr>
        </p:nvSpPr>
        <p:spPr>
          <a:xfrm>
            <a:off x="3048000" y="3542699"/>
            <a:ext cx="4724400" cy="343501"/>
          </a:xfrm>
        </p:spPr>
        <p:txBody>
          <a:bodyPr/>
          <a:lstStyle/>
          <a:p>
            <a:pPr marL="292608" indent="-292608">
              <a:buFont typeface="Arial" panose="020B0604020202020204" pitchFamily="34" charset="0"/>
              <a:buChar char="•"/>
            </a:pPr>
            <a:r>
              <a:rPr lang="en-US" altLang="en-US" sz="2000" dirty="0"/>
              <a:t>Positions of three blocks are dependent.</a:t>
            </a:r>
          </a:p>
        </p:txBody>
      </p:sp>
      <p:graphicFrame>
        <p:nvGraphicFramePr>
          <p:cNvPr id="23" name="Object 3"/>
          <p:cNvGraphicFramePr>
            <a:graphicFrameLocks noChangeAspect="1"/>
          </p:cNvGraphicFramePr>
          <p:nvPr>
            <p:extLst>
              <p:ext uri="{D42A27DB-BD31-4B8C-83A1-F6EECF244321}">
                <p14:modId xmlns:p14="http://schemas.microsoft.com/office/powerpoint/2010/main" val="17470894"/>
              </p:ext>
            </p:extLst>
          </p:nvPr>
        </p:nvGraphicFramePr>
        <p:xfrm>
          <a:off x="3560618" y="4061928"/>
          <a:ext cx="1697182" cy="300182"/>
        </p:xfrm>
        <a:graphic>
          <a:graphicData uri="http://schemas.openxmlformats.org/presentationml/2006/ole">
            <mc:AlternateContent xmlns:mc="http://schemas.openxmlformats.org/markup-compatibility/2006">
              <mc:Choice xmlns:v="urn:schemas-microsoft-com:vml" Requires="v">
                <p:oleObj spid="_x0000_s49827" name="Equation" r:id="rId7" imgW="1866900" imgH="330200" progId="Equation.3">
                  <p:embed/>
                </p:oleObj>
              </mc:Choice>
              <mc:Fallback>
                <p:oleObj name="Equation" r:id="rId7" imgW="1866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618" y="4061928"/>
                        <a:ext cx="1697182" cy="300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ontent Placeholder 16"/>
          <p:cNvSpPr>
            <a:spLocks noGrp="1"/>
          </p:cNvSpPr>
          <p:nvPr>
            <p:ph idx="16"/>
          </p:nvPr>
        </p:nvSpPr>
        <p:spPr>
          <a:xfrm>
            <a:off x="5181600" y="3977043"/>
            <a:ext cx="3733800" cy="377851"/>
          </a:xfrm>
        </p:spPr>
        <p:txBody>
          <a:bodyPr/>
          <a:lstStyle/>
          <a:p>
            <a:r>
              <a:rPr lang="en-US" altLang="en-US" sz="2000" dirty="0"/>
              <a:t>constant (two degrees of freedom)</a:t>
            </a:r>
          </a:p>
        </p:txBody>
      </p:sp>
      <p:sp>
        <p:nvSpPr>
          <p:cNvPr id="18" name="Content Placeholder 17"/>
          <p:cNvSpPr>
            <a:spLocks noGrp="1"/>
          </p:cNvSpPr>
          <p:nvPr>
            <p:ph idx="17"/>
          </p:nvPr>
        </p:nvSpPr>
        <p:spPr>
          <a:xfrm>
            <a:off x="3048000" y="4512214"/>
            <a:ext cx="5791200" cy="669386"/>
          </a:xfrm>
        </p:spPr>
        <p:txBody>
          <a:bodyPr/>
          <a:lstStyle/>
          <a:p>
            <a:pPr marL="292608" indent="-292608">
              <a:buFont typeface="Arial" panose="020B0604020202020204" pitchFamily="34" charset="0"/>
              <a:buChar char="•"/>
            </a:pPr>
            <a:r>
              <a:rPr lang="en-US" altLang="en-US" sz="2000" dirty="0"/>
              <a:t>For linearly related positions, similar relations hold between velocities and accelerations.</a:t>
            </a:r>
          </a:p>
        </p:txBody>
      </p:sp>
      <p:graphicFrame>
        <p:nvGraphicFramePr>
          <p:cNvPr id="24" name="Object 2"/>
          <p:cNvGraphicFramePr>
            <a:graphicFrameLocks noChangeAspect="1"/>
          </p:cNvGraphicFramePr>
          <p:nvPr>
            <p:extLst>
              <p:ext uri="{D42A27DB-BD31-4B8C-83A1-F6EECF244321}">
                <p14:modId xmlns:p14="http://schemas.microsoft.com/office/powerpoint/2010/main" val="3435773475"/>
              </p:ext>
            </p:extLst>
          </p:nvPr>
        </p:nvGraphicFramePr>
        <p:xfrm>
          <a:off x="3842327" y="5299364"/>
          <a:ext cx="4768273" cy="1177636"/>
        </p:xfrm>
        <a:graphic>
          <a:graphicData uri="http://schemas.openxmlformats.org/presentationml/2006/ole">
            <mc:AlternateContent xmlns:mc="http://schemas.openxmlformats.org/markup-compatibility/2006">
              <mc:Choice xmlns:v="urn:schemas-microsoft-com:vml" Requires="v">
                <p:oleObj spid="_x0000_s49828" name="Equation" r:id="rId9" imgW="5245100" imgH="1295400" progId="Equation.3">
                  <p:embed/>
                </p:oleObj>
              </mc:Choice>
              <mc:Fallback>
                <p:oleObj name="Equation" r:id="rId9" imgW="5245100" imgH="1295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2327" y="5299364"/>
                        <a:ext cx="4768273" cy="1177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107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P spid="17" grpId="0" build="p"/>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latin typeface="Times New Roman" panose="02020603050405020304" pitchFamily="18" charset="0"/>
                <a:ea typeface="ＭＳ Ｐゴシック" panose="020B0600070205080204" pitchFamily="34" charset="-128"/>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7" name="Content Placeholder 36"/>
          <p:cNvSpPr>
            <a:spLocks noGrp="1"/>
          </p:cNvSpPr>
          <p:nvPr>
            <p:ph sz="half" idx="1"/>
          </p:nvPr>
        </p:nvSpPr>
        <p:spPr>
          <a:xfrm>
            <a:off x="457200" y="838200"/>
            <a:ext cx="4038600" cy="5615940"/>
          </a:xfrm>
        </p:spPr>
        <p:txBody>
          <a:bodyPr/>
          <a:lstStyle/>
          <a:p>
            <a:pPr>
              <a:spcAft>
                <a:spcPts val="0"/>
              </a:spcAft>
            </a:pPr>
            <a:r>
              <a:rPr lang="en-US" altLang="en-US" sz="2000" dirty="0">
                <a:latin typeface="Times New Roman" panose="02020603050405020304" pitchFamily="18" charset="0"/>
                <a:cs typeface="Times New Roman" panose="02020603050405020304" pitchFamily="18" charset="0"/>
                <a:hlinkClick r:id="rId2" action="ppaction://hlinksldjump"/>
              </a:rPr>
              <a:t>Introduction</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3" action="ppaction://hlinksldjump"/>
              </a:rPr>
              <a:t>Rectilinear Motion: Position, Velocity &amp; Acceleration</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4" action="ppaction://hlinksldjump"/>
              </a:rPr>
              <a:t>Determining the Motion of a Particle</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5" action="ppaction://hlinksldjump"/>
              </a:rPr>
              <a:t>Sample Problem 11.2</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6" action="ppaction://hlinksldjump"/>
              </a:rPr>
              <a:t>Sample Problem 11.3</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7" action="ppaction://hlinksldjump"/>
              </a:rPr>
              <a:t>Uniform Rectilinear-Motion</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8" action="ppaction://hlinksldjump"/>
              </a:rPr>
              <a:t>Uniformly Accelerated Rectilinear-Motion</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9" action="ppaction://hlinksldjump"/>
              </a:rPr>
              <a:t>Motion of Several Particles: Relative Motion</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10" action="ppaction://hlinksldjump"/>
              </a:rPr>
              <a:t>Sample Problem 11.5</a:t>
            </a:r>
            <a:endParaRPr lang="en-US" altLang="en-US" sz="2000" dirty="0">
              <a:latin typeface="Times New Roman" panose="02020603050405020304" pitchFamily="18" charset="0"/>
              <a:cs typeface="Times New Roman" panose="02020603050405020304" pitchFamily="18" charset="0"/>
            </a:endParaRPr>
          </a:p>
          <a:p>
            <a:pPr>
              <a:spcAft>
                <a:spcPts val="0"/>
              </a:spcAft>
            </a:pPr>
            <a:r>
              <a:rPr lang="en-US" altLang="en-US" sz="2000" dirty="0">
                <a:latin typeface="Times New Roman" panose="02020603050405020304" pitchFamily="18" charset="0"/>
                <a:cs typeface="Times New Roman" panose="02020603050405020304" pitchFamily="18" charset="0"/>
                <a:hlinkClick r:id="rId11" action="ppaction://hlinksldjump"/>
              </a:rPr>
              <a:t>Motion of Several Particles: Dependent Motion</a:t>
            </a:r>
            <a:endParaRPr lang="en-US" alt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800600" y="861060"/>
            <a:ext cx="4038600" cy="5615940"/>
          </a:xfrm>
        </p:spPr>
        <p:txBody>
          <a:bodyPr/>
          <a:lstStyle/>
          <a:p>
            <a:pPr>
              <a:spcBef>
                <a:spcPct val="50000"/>
              </a:spcBef>
              <a:spcAft>
                <a:spcPts val="0"/>
              </a:spcAft>
            </a:pPr>
            <a:r>
              <a:rPr lang="en-US" altLang="en-US" sz="2000" dirty="0">
                <a:latin typeface="Times New Roman" panose="02020603050405020304" pitchFamily="18" charset="0"/>
                <a:cs typeface="Times New Roman" panose="02020603050405020304" pitchFamily="18" charset="0"/>
                <a:hlinkClick r:id="rId12" action="ppaction://hlinksldjump"/>
              </a:rPr>
              <a:t>Sample Problem 11.7</a:t>
            </a:r>
            <a:endParaRPr lang="en-US" altLang="en-US" sz="2000" dirty="0">
              <a:latin typeface="Times New Roman" panose="02020603050405020304" pitchFamily="18" charset="0"/>
              <a:cs typeface="Times New Roman" panose="02020603050405020304" pitchFamily="18" charset="0"/>
            </a:endParaRPr>
          </a:p>
          <a:p>
            <a:pPr>
              <a:spcBef>
                <a:spcPct val="50000"/>
              </a:spcBef>
              <a:spcAft>
                <a:spcPts val="0"/>
              </a:spcAft>
            </a:pPr>
            <a:r>
              <a:rPr lang="en-US" altLang="en-US" sz="2000" dirty="0">
                <a:latin typeface="Times New Roman" panose="02020603050405020304" pitchFamily="18" charset="0"/>
                <a:cs typeface="Times New Roman" panose="02020603050405020304" pitchFamily="18" charset="0"/>
                <a:hlinkClick r:id="rId13" action="ppaction://hlinksldjump"/>
              </a:rPr>
              <a:t>Graphical Solutions </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4" action="ppaction://hlinksldjump"/>
              </a:rPr>
              <a:t>Curvilinear Motion: Position, Velocity &amp; Acceleration</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5" action="ppaction://hlinksldjump"/>
              </a:rPr>
              <a:t>Derivatives of Vector Functions</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6" action="ppaction://hlinksldjump"/>
              </a:rPr>
              <a:t>Rectangular Components of Velocity and Acceleration</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7" action="ppaction://hlinksldjump"/>
              </a:rPr>
              <a:t>Sample Problem 11.10</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8" action="ppaction://hlinksldjump"/>
              </a:rPr>
              <a:t>Motion Relative to a Frame in Translation</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19" action="ppaction://hlinksldjump"/>
              </a:rPr>
              <a:t>Sample Problem 11.14</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20" action="ppaction://hlinksldjump"/>
              </a:rPr>
              <a:t>Tangential and Normal Components</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21" action="ppaction://hlinksldjump"/>
              </a:rPr>
              <a:t>Sample Problem 11.16</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22" action="ppaction://hlinksldjump"/>
              </a:rPr>
              <a:t>Radial and Transverse Components</a:t>
            </a:r>
            <a:endParaRPr lang="en-US" altLang="en-US" sz="2000" dirty="0">
              <a:latin typeface="Times New Roman" panose="02020603050405020304" pitchFamily="18" charset="0"/>
              <a:cs typeface="Times New Roman" panose="02020603050405020304" pitchFamily="18" charset="0"/>
            </a:endParaRPr>
          </a:p>
          <a:p>
            <a:pPr>
              <a:spcBef>
                <a:spcPct val="25000"/>
              </a:spcBef>
              <a:spcAft>
                <a:spcPts val="0"/>
              </a:spcAft>
            </a:pPr>
            <a:r>
              <a:rPr lang="en-US" altLang="en-US" sz="2000" dirty="0">
                <a:latin typeface="Times New Roman" panose="02020603050405020304" pitchFamily="18" charset="0"/>
                <a:cs typeface="Times New Roman" panose="02020603050405020304" pitchFamily="18" charset="0"/>
                <a:hlinkClick r:id="rId23" action="ppaction://hlinksldjump"/>
              </a:rPr>
              <a:t>Sample Problem 11.18</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66627" y="121920"/>
            <a:ext cx="8229600" cy="670560"/>
          </a:xfrm>
        </p:spPr>
        <p:txBody>
          <a:bodyPr/>
          <a:lstStyle/>
          <a:p>
            <a:r>
              <a:rPr lang="en-US" altLang="en-US" sz="4000" b="1" dirty="0">
                <a:ea typeface="ＭＳ Ｐゴシック" pitchFamily="34" charset="-128"/>
              </a:rPr>
              <a:t>Sample Problem 11.7 </a:t>
            </a:r>
            <a:r>
              <a:rPr lang="en-US" altLang="en-US" sz="1000" dirty="0">
                <a:ea typeface="ＭＳ Ｐゴシック" pitchFamily="34" charset="-128"/>
              </a:rPr>
              <a:t>1</a:t>
            </a:r>
            <a:endParaRPr lang="en-US" sz="1000" dirty="0"/>
          </a:p>
        </p:txBody>
      </p:sp>
      <p:pic>
        <p:nvPicPr>
          <p:cNvPr id="19" name="Picture 3" descr="C:\DOCUME~1\WALTOL~1\LOCALS~1\Temp\\msotw9_temp0.jpg"/>
          <p:cNvPicPr>
            <a:picLocks noChangeAspect="1" noChangeArrowheads="1"/>
          </p:cNvPicPr>
          <p:nvPr/>
        </p:nvPicPr>
        <p:blipFill>
          <a:blip r:embed="rId2"/>
          <a:stretch>
            <a:fillRect/>
          </a:stretch>
        </p:blipFill>
        <p:spPr bwMode="auto">
          <a:xfrm>
            <a:off x="1020763" y="1119201"/>
            <a:ext cx="2233612" cy="230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
          <p:cNvSpPr txBox="1">
            <a:spLocks noChangeArrowheads="1"/>
          </p:cNvSpPr>
          <p:nvPr/>
        </p:nvSpPr>
        <p:spPr bwMode="auto">
          <a:xfrm>
            <a:off x="269875" y="3541713"/>
            <a:ext cx="409575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Pulley </a:t>
            </a:r>
            <a:r>
              <a:rPr lang="en-US" altLang="en-US" i="1" dirty="0"/>
              <a:t>D</a:t>
            </a:r>
            <a:r>
              <a:rPr lang="en-US" altLang="en-US" dirty="0"/>
              <a:t> is attached to a collar which is pulled down at 75 mm/s.  At </a:t>
            </a:r>
            <a:r>
              <a:rPr lang="en-US" altLang="en-US" i="1" dirty="0"/>
              <a:t>t</a:t>
            </a:r>
            <a:r>
              <a:rPr lang="en-US" altLang="en-US" dirty="0"/>
              <a:t> = 0, collar </a:t>
            </a:r>
            <a:r>
              <a:rPr lang="en-US" altLang="en-US" i="1" dirty="0"/>
              <a:t>A</a:t>
            </a:r>
            <a:r>
              <a:rPr lang="en-US" altLang="en-US" dirty="0"/>
              <a:t> starts moving down from </a:t>
            </a:r>
            <a:r>
              <a:rPr lang="en-US" altLang="en-US" i="1" dirty="0"/>
              <a:t>K</a:t>
            </a:r>
            <a:r>
              <a:rPr lang="en-US" altLang="en-US" dirty="0"/>
              <a:t> with constant acceleration and zero initial velocity.  Knowing that velocity of collar </a:t>
            </a:r>
            <a:r>
              <a:rPr lang="en-US" altLang="en-US" i="1" dirty="0"/>
              <a:t>A</a:t>
            </a:r>
            <a:r>
              <a:rPr lang="en-US" altLang="en-US" dirty="0"/>
              <a:t> is 300 mm/s as it passes </a:t>
            </a:r>
            <a:r>
              <a:rPr lang="en-US" altLang="en-US" i="1" dirty="0"/>
              <a:t>L</a:t>
            </a:r>
            <a:r>
              <a:rPr lang="en-US" altLang="en-US" dirty="0"/>
              <a:t>, determine the change in elevation, velocity, and acceleration of block </a:t>
            </a:r>
            <a:r>
              <a:rPr lang="en-US" altLang="en-US" i="1" dirty="0"/>
              <a:t>B</a:t>
            </a:r>
            <a:r>
              <a:rPr lang="en-US" altLang="en-US" dirty="0"/>
              <a:t> when block </a:t>
            </a:r>
            <a:r>
              <a:rPr lang="en-US" altLang="en-US" i="1" dirty="0"/>
              <a:t>A</a:t>
            </a:r>
            <a:r>
              <a:rPr lang="en-US" altLang="en-US" dirty="0"/>
              <a:t> is at </a:t>
            </a:r>
            <a:r>
              <a:rPr lang="en-US" altLang="en-US" i="1" dirty="0"/>
              <a:t>L</a:t>
            </a:r>
            <a:r>
              <a:rPr lang="en-US" altLang="en-US" dirty="0"/>
              <a:t>.</a:t>
            </a:r>
          </a:p>
        </p:txBody>
      </p:sp>
      <p:sp>
        <p:nvSpPr>
          <p:cNvPr id="21" name="Text Box 9"/>
          <p:cNvSpPr txBox="1">
            <a:spLocks noChangeArrowheads="1"/>
          </p:cNvSpPr>
          <p:nvPr/>
        </p:nvSpPr>
        <p:spPr bwMode="auto">
          <a:xfrm>
            <a:off x="4291013" y="927100"/>
            <a:ext cx="483076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Strategy:</a:t>
            </a:r>
            <a:endParaRPr lang="en-US" altLang="en-US" dirty="0"/>
          </a:p>
          <a:p>
            <a:pPr eaLnBrk="1" hangingPunct="1">
              <a:spcBef>
                <a:spcPct val="50000"/>
              </a:spcBef>
              <a:buFontTx/>
              <a:buChar char="•"/>
            </a:pPr>
            <a:r>
              <a:rPr lang="en-US" altLang="en-US" dirty="0"/>
              <a:t>Define origin at upper horizontal surface with positive displacement downward.</a:t>
            </a:r>
          </a:p>
        </p:txBody>
      </p:sp>
      <p:sp>
        <p:nvSpPr>
          <p:cNvPr id="23" name="Text Box 10"/>
          <p:cNvSpPr txBox="1">
            <a:spLocks noChangeArrowheads="1"/>
          </p:cNvSpPr>
          <p:nvPr/>
        </p:nvSpPr>
        <p:spPr bwMode="auto">
          <a:xfrm>
            <a:off x="4291013" y="2182813"/>
            <a:ext cx="48291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Collar </a:t>
            </a:r>
            <a:r>
              <a:rPr lang="en-US" altLang="en-US" i="1" dirty="0"/>
              <a:t>A</a:t>
            </a:r>
            <a:r>
              <a:rPr lang="en-US" altLang="en-US" dirty="0"/>
              <a:t> has uniformly accelerated rectilinear motion.  Solve for acceleration and time </a:t>
            </a:r>
            <a:r>
              <a:rPr lang="en-US" altLang="en-US" i="1" dirty="0"/>
              <a:t>t</a:t>
            </a:r>
            <a:r>
              <a:rPr lang="en-US" altLang="en-US" dirty="0"/>
              <a:t> to reach </a:t>
            </a:r>
            <a:r>
              <a:rPr lang="en-US" altLang="en-US" i="1" dirty="0"/>
              <a:t>L</a:t>
            </a:r>
            <a:r>
              <a:rPr lang="en-US" altLang="en-US" dirty="0"/>
              <a:t>.</a:t>
            </a:r>
          </a:p>
        </p:txBody>
      </p:sp>
      <p:sp>
        <p:nvSpPr>
          <p:cNvPr id="24" name="Text Box 11"/>
          <p:cNvSpPr txBox="1">
            <a:spLocks noChangeArrowheads="1"/>
          </p:cNvSpPr>
          <p:nvPr/>
        </p:nvSpPr>
        <p:spPr bwMode="auto">
          <a:xfrm>
            <a:off x="4291013" y="3287713"/>
            <a:ext cx="4830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Pulley </a:t>
            </a:r>
            <a:r>
              <a:rPr lang="en-US" altLang="en-US" i="1" dirty="0"/>
              <a:t>D</a:t>
            </a:r>
            <a:r>
              <a:rPr lang="en-US" altLang="en-US" dirty="0"/>
              <a:t> has uniform rectilinear motion.  Calculate change of position at time </a:t>
            </a:r>
            <a:r>
              <a:rPr lang="en-US" altLang="en-US" i="1" dirty="0"/>
              <a:t>t</a:t>
            </a:r>
            <a:r>
              <a:rPr lang="en-US" altLang="en-US" dirty="0"/>
              <a:t>.</a:t>
            </a:r>
            <a:endParaRPr lang="en-US" altLang="en-US" i="1" dirty="0"/>
          </a:p>
        </p:txBody>
      </p:sp>
      <p:sp>
        <p:nvSpPr>
          <p:cNvPr id="25" name="Text Box 12"/>
          <p:cNvSpPr txBox="1">
            <a:spLocks noChangeArrowheads="1"/>
          </p:cNvSpPr>
          <p:nvPr/>
        </p:nvSpPr>
        <p:spPr bwMode="auto">
          <a:xfrm>
            <a:off x="4291013" y="4086225"/>
            <a:ext cx="47656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Block </a:t>
            </a:r>
            <a:r>
              <a:rPr lang="en-US" altLang="en-US" i="1" dirty="0"/>
              <a:t>B</a:t>
            </a:r>
            <a:r>
              <a:rPr lang="en-US" altLang="en-US" dirty="0"/>
              <a:t> motion is dependent on motions of  collar </a:t>
            </a:r>
            <a:r>
              <a:rPr lang="en-US" altLang="en-US" i="1" dirty="0"/>
              <a:t>A</a:t>
            </a:r>
            <a:r>
              <a:rPr lang="en-US" altLang="en-US" dirty="0"/>
              <a:t> and pulley </a:t>
            </a:r>
            <a:r>
              <a:rPr lang="en-US" altLang="en-US" i="1" dirty="0"/>
              <a:t>D</a:t>
            </a:r>
            <a:r>
              <a:rPr lang="en-US" altLang="en-US" dirty="0"/>
              <a:t>.  Write motion relationship and solve for change of block </a:t>
            </a:r>
            <a:r>
              <a:rPr lang="en-US" altLang="en-US" i="1" dirty="0"/>
              <a:t>B</a:t>
            </a:r>
            <a:r>
              <a:rPr lang="en-US" altLang="en-US" dirty="0"/>
              <a:t> position at time </a:t>
            </a:r>
            <a:r>
              <a:rPr lang="en-US" altLang="en-US" i="1" dirty="0"/>
              <a:t>t</a:t>
            </a:r>
            <a:r>
              <a:rPr lang="en-US" altLang="en-US" dirty="0"/>
              <a:t>.  </a:t>
            </a:r>
            <a:endParaRPr lang="en-US" altLang="en-US" i="1" dirty="0"/>
          </a:p>
        </p:txBody>
      </p:sp>
      <p:sp>
        <p:nvSpPr>
          <p:cNvPr id="26" name="Rectangle 13"/>
          <p:cNvSpPr>
            <a:spLocks noChangeArrowheads="1"/>
          </p:cNvSpPr>
          <p:nvPr/>
        </p:nvSpPr>
        <p:spPr bwMode="auto">
          <a:xfrm>
            <a:off x="4291013" y="5495925"/>
            <a:ext cx="4852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Differentiate motion relation twice to develop equations for velocity and acceleration of block </a:t>
            </a:r>
            <a:r>
              <a:rPr lang="en-US" altLang="en-US" i="1" dirty="0"/>
              <a:t>B</a:t>
            </a:r>
            <a:r>
              <a:rPr lang="en-US" altLang="en-US" dirty="0"/>
              <a:t>.</a:t>
            </a:r>
          </a:p>
        </p:txBody>
      </p:sp>
    </p:spTree>
    <p:extLst>
      <p:ext uri="{BB962C8B-B14F-4D97-AF65-F5344CB8AC3E}">
        <p14:creationId xmlns:p14="http://schemas.microsoft.com/office/powerpoint/2010/main" val="93198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3" grpId="0" autoUpdateAnimBg="0"/>
      <p:bldP spid="24" grpId="0" autoUpdateAnimBg="0"/>
      <p:bldP spid="25" grpId="0" autoUpdateAnimBg="0"/>
      <p:bldP spid="2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23335"/>
            <a:ext cx="8229600" cy="670560"/>
          </a:xfrm>
        </p:spPr>
        <p:txBody>
          <a:bodyPr/>
          <a:lstStyle/>
          <a:p>
            <a:r>
              <a:rPr lang="en-US" altLang="en-US" sz="4000" b="1" dirty="0">
                <a:ea typeface="ＭＳ Ｐゴシック" pitchFamily="34" charset="-128"/>
              </a:rPr>
              <a:t>Sample Problem 11.7 </a:t>
            </a:r>
            <a:r>
              <a:rPr lang="en-US" altLang="en-US" sz="1000" dirty="0">
                <a:ea typeface="ＭＳ Ｐゴシック" pitchFamily="34" charset="-128"/>
              </a:rPr>
              <a:t>2</a:t>
            </a:r>
            <a:endParaRPr lang="en-US" sz="1000" dirty="0"/>
          </a:p>
        </p:txBody>
      </p:sp>
      <p:grpSp>
        <p:nvGrpSpPr>
          <p:cNvPr id="9" name="Group 12"/>
          <p:cNvGrpSpPr>
            <a:grpSpLocks/>
          </p:cNvGrpSpPr>
          <p:nvPr/>
        </p:nvGrpSpPr>
        <p:grpSpPr bwMode="auto">
          <a:xfrm>
            <a:off x="455613" y="927100"/>
            <a:ext cx="8664575" cy="3178175"/>
            <a:chOff x="287" y="584"/>
            <a:chExt cx="5458" cy="2002"/>
          </a:xfrm>
        </p:grpSpPr>
        <p:pic>
          <p:nvPicPr>
            <p:cNvPr id="13" name="Picture 4" descr="C:\DOCUME~1\WALTOL~1\LOCALS~1\Temp\\msotw9_temp0.jpg"/>
            <p:cNvPicPr>
              <a:picLocks noChangeAspect="1" noChangeArrowheads="1"/>
            </p:cNvPicPr>
            <p:nvPr/>
          </p:nvPicPr>
          <p:blipFill>
            <a:blip r:embed="rId2"/>
            <a:stretch>
              <a:fillRect/>
            </a:stretch>
          </p:blipFill>
          <p:spPr bwMode="auto">
            <a:xfrm>
              <a:off x="287" y="729"/>
              <a:ext cx="1718" cy="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2052" y="584"/>
              <a:ext cx="3693"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Modeling and Analysis: </a:t>
              </a:r>
              <a:endParaRPr lang="en-US" altLang="en-US" b="1" dirty="0">
                <a:solidFill>
                  <a:srgbClr val="00B050"/>
                </a:solidFill>
              </a:endParaRPr>
            </a:p>
            <a:p>
              <a:pPr eaLnBrk="1" hangingPunct="1">
                <a:spcBef>
                  <a:spcPct val="20000"/>
                </a:spcBef>
                <a:buFontTx/>
                <a:buChar char="•"/>
              </a:pPr>
              <a:r>
                <a:rPr lang="en-US" altLang="en-US" dirty="0"/>
                <a:t>Define origin at upper horizontal surface with positive displacement downward.</a:t>
              </a:r>
            </a:p>
          </p:txBody>
        </p:sp>
      </p:grpSp>
      <p:sp>
        <p:nvSpPr>
          <p:cNvPr id="15" name="Text Box 8"/>
          <p:cNvSpPr txBox="1">
            <a:spLocks noChangeArrowheads="1"/>
          </p:cNvSpPr>
          <p:nvPr/>
        </p:nvSpPr>
        <p:spPr bwMode="auto">
          <a:xfrm>
            <a:off x="3257550" y="2138363"/>
            <a:ext cx="58594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Collar </a:t>
            </a:r>
            <a:r>
              <a:rPr lang="en-US" altLang="en-US" i="1" dirty="0"/>
              <a:t>A</a:t>
            </a:r>
            <a:r>
              <a:rPr lang="en-US" altLang="en-US" dirty="0"/>
              <a:t> has uniformly accelerated rectilinear motion.  Solve for acceleration and time </a:t>
            </a:r>
            <a:r>
              <a:rPr lang="en-US" altLang="en-US" i="1" dirty="0"/>
              <a:t>t</a:t>
            </a:r>
            <a:r>
              <a:rPr lang="en-US" altLang="en-US" dirty="0"/>
              <a:t> to reach </a:t>
            </a:r>
            <a:r>
              <a:rPr lang="en-US" altLang="en-US" i="1" dirty="0"/>
              <a:t>L</a:t>
            </a:r>
            <a:r>
              <a:rPr lang="en-US" altLang="en-US" dirty="0"/>
              <a:t>.</a:t>
            </a:r>
          </a:p>
        </p:txBody>
      </p:sp>
      <p:pic>
        <p:nvPicPr>
          <p:cNvPr id="16" name="Picture 15" descr="Picture2.png"/>
          <p:cNvPicPr>
            <a:picLocks noChangeAspect="1"/>
          </p:cNvPicPr>
          <p:nvPr/>
        </p:nvPicPr>
        <p:blipFill>
          <a:blip r:embed="rId3"/>
          <a:stretch>
            <a:fillRect/>
          </a:stretch>
        </p:blipFill>
        <p:spPr>
          <a:xfrm>
            <a:off x="3515541" y="3060337"/>
            <a:ext cx="4760583" cy="1310532"/>
          </a:xfrm>
          <a:prstGeom prst="rect">
            <a:avLst/>
          </a:prstGeom>
        </p:spPr>
      </p:pic>
      <p:pic>
        <p:nvPicPr>
          <p:cNvPr id="17" name="Picture 16" descr="Picture3.png"/>
          <p:cNvPicPr>
            <a:picLocks noChangeAspect="1"/>
          </p:cNvPicPr>
          <p:nvPr/>
        </p:nvPicPr>
        <p:blipFill>
          <a:blip r:embed="rId4"/>
          <a:stretch>
            <a:fillRect/>
          </a:stretch>
        </p:blipFill>
        <p:spPr>
          <a:xfrm>
            <a:off x="3472777" y="4631823"/>
            <a:ext cx="3645107" cy="1115476"/>
          </a:xfrm>
          <a:prstGeom prst="rect">
            <a:avLst/>
          </a:prstGeom>
        </p:spPr>
      </p:pic>
    </p:spTree>
    <p:extLst>
      <p:ext uri="{BB962C8B-B14F-4D97-AF65-F5344CB8AC3E}">
        <p14:creationId xmlns:p14="http://schemas.microsoft.com/office/powerpoint/2010/main" val="42402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
            <a:ext cx="8229600" cy="670560"/>
          </a:xfrm>
        </p:spPr>
        <p:txBody>
          <a:bodyPr/>
          <a:lstStyle/>
          <a:p>
            <a:r>
              <a:rPr lang="en-US" altLang="en-US" sz="4000" b="1" dirty="0">
                <a:ea typeface="ＭＳ Ｐゴシック" pitchFamily="34" charset="-128"/>
              </a:rPr>
              <a:t>Sample Problem 11.7</a:t>
            </a:r>
            <a:r>
              <a:rPr lang="en-US" altLang="en-US" b="1" dirty="0">
                <a:ea typeface="ＭＳ Ｐゴシック" pitchFamily="34" charset="-128"/>
              </a:rPr>
              <a:t> </a:t>
            </a:r>
            <a:r>
              <a:rPr lang="en-US" altLang="en-US" sz="900" dirty="0">
                <a:ea typeface="ＭＳ Ｐゴシック" pitchFamily="34" charset="-128"/>
              </a:rPr>
              <a:t>3</a:t>
            </a:r>
            <a:endParaRPr lang="en-US" dirty="0"/>
          </a:p>
        </p:txBody>
      </p:sp>
      <p:pic>
        <p:nvPicPr>
          <p:cNvPr id="15" name="Picture 6" descr="C:\DOCUME~1\WALTOL~1\LOCALS~1\Temp\\msotw9_temp0.jpg"/>
          <p:cNvPicPr>
            <a:picLocks noChangeAspect="1" noChangeArrowheads="1"/>
          </p:cNvPicPr>
          <p:nvPr/>
        </p:nvPicPr>
        <p:blipFill>
          <a:blip r:embed="rId3"/>
          <a:stretch>
            <a:fillRect/>
          </a:stretch>
        </p:blipFill>
        <p:spPr bwMode="auto">
          <a:xfrm>
            <a:off x="331788" y="976313"/>
            <a:ext cx="2590800"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3371851" y="979488"/>
            <a:ext cx="57324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Pulley </a:t>
            </a:r>
            <a:r>
              <a:rPr lang="en-US" altLang="en-US" i="1" dirty="0"/>
              <a:t>D</a:t>
            </a:r>
            <a:r>
              <a:rPr lang="en-US" altLang="en-US" dirty="0"/>
              <a:t> has uniform rectilinear motion.  Calculate change of position at time </a:t>
            </a:r>
            <a:r>
              <a:rPr lang="en-US" altLang="en-US" i="1" dirty="0"/>
              <a:t>t</a:t>
            </a:r>
            <a:r>
              <a:rPr lang="en-US" altLang="en-US" dirty="0"/>
              <a:t>.</a:t>
            </a:r>
            <a:endParaRPr lang="en-US" altLang="en-US" i="1" dirty="0"/>
          </a:p>
        </p:txBody>
      </p:sp>
      <p:sp>
        <p:nvSpPr>
          <p:cNvPr id="17" name="Text Box 9"/>
          <p:cNvSpPr txBox="1">
            <a:spLocks noChangeArrowheads="1"/>
          </p:cNvSpPr>
          <p:nvPr/>
        </p:nvSpPr>
        <p:spPr bwMode="auto">
          <a:xfrm>
            <a:off x="3371850" y="2935288"/>
            <a:ext cx="57451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Block </a:t>
            </a:r>
            <a:r>
              <a:rPr lang="en-US" altLang="en-US" i="1" dirty="0"/>
              <a:t>B</a:t>
            </a:r>
            <a:r>
              <a:rPr lang="en-US" altLang="en-US" dirty="0"/>
              <a:t> motion is dependent on motions of  collar </a:t>
            </a:r>
            <a:r>
              <a:rPr lang="en-US" altLang="en-US" i="1" dirty="0"/>
              <a:t>A</a:t>
            </a:r>
            <a:r>
              <a:rPr lang="en-US" altLang="en-US" dirty="0"/>
              <a:t> and pulley </a:t>
            </a:r>
            <a:r>
              <a:rPr lang="en-US" altLang="en-US" i="1" dirty="0"/>
              <a:t>D</a:t>
            </a:r>
            <a:r>
              <a:rPr lang="en-US" altLang="en-US" dirty="0"/>
              <a:t>.  Write motion relationship and solve for change of block </a:t>
            </a:r>
            <a:r>
              <a:rPr lang="en-US" altLang="en-US" i="1" dirty="0"/>
              <a:t>B</a:t>
            </a:r>
            <a:r>
              <a:rPr lang="en-US" altLang="en-US" dirty="0"/>
              <a:t> position at time </a:t>
            </a:r>
            <a:r>
              <a:rPr lang="en-US" altLang="en-US" i="1" dirty="0"/>
              <a:t>t</a:t>
            </a:r>
            <a:r>
              <a:rPr lang="en-US" altLang="en-US" dirty="0"/>
              <a:t>.  </a:t>
            </a:r>
            <a:endParaRPr lang="en-US" altLang="en-US" i="1" dirty="0"/>
          </a:p>
        </p:txBody>
      </p:sp>
      <p:pic>
        <p:nvPicPr>
          <p:cNvPr id="18" name="Picture 10"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 y="3933826"/>
            <a:ext cx="297497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1"/>
          <p:cNvSpPr txBox="1">
            <a:spLocks noChangeArrowheads="1"/>
          </p:cNvSpPr>
          <p:nvPr/>
        </p:nvSpPr>
        <p:spPr bwMode="auto">
          <a:xfrm>
            <a:off x="3373438" y="3979863"/>
            <a:ext cx="577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	Total length of cable remains constant,</a:t>
            </a:r>
          </a:p>
        </p:txBody>
      </p:sp>
      <p:graphicFrame>
        <p:nvGraphicFramePr>
          <p:cNvPr id="20" name="Object 3"/>
          <p:cNvGraphicFramePr>
            <a:graphicFrameLocks noChangeAspect="1"/>
          </p:cNvGraphicFramePr>
          <p:nvPr/>
        </p:nvGraphicFramePr>
        <p:xfrm>
          <a:off x="6623050" y="6064251"/>
          <a:ext cx="2338388" cy="393700"/>
        </p:xfrm>
        <a:graphic>
          <a:graphicData uri="http://schemas.openxmlformats.org/presentationml/2006/ole">
            <mc:AlternateContent xmlns:mc="http://schemas.openxmlformats.org/markup-compatibility/2006">
              <mc:Choice xmlns:v="urn:schemas-microsoft-com:vml" Requires="v">
                <p:oleObj spid="_x0000_s51763" name="Equation" r:id="rId5" imgW="2336760" imgH="393480" progId="Equation.DSMT4">
                  <p:embed/>
                </p:oleObj>
              </mc:Choice>
              <mc:Fallback>
                <p:oleObj name="Equation" r:id="rId5" imgW="233676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3050" y="6064251"/>
                        <a:ext cx="2338388" cy="393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Picture 20" descr="Picture4.png"/>
          <p:cNvPicPr>
            <a:picLocks noChangeAspect="1"/>
          </p:cNvPicPr>
          <p:nvPr/>
        </p:nvPicPr>
        <p:blipFill>
          <a:blip r:embed="rId7"/>
          <a:stretch>
            <a:fillRect/>
          </a:stretch>
        </p:blipFill>
        <p:spPr>
          <a:xfrm>
            <a:off x="3894248" y="1730812"/>
            <a:ext cx="4303421" cy="1158144"/>
          </a:xfrm>
          <a:prstGeom prst="rect">
            <a:avLst/>
          </a:prstGeom>
        </p:spPr>
      </p:pic>
      <p:pic>
        <p:nvPicPr>
          <p:cNvPr id="22" name="Picture 21" descr="Picture5.png"/>
          <p:cNvPicPr>
            <a:picLocks noChangeAspect="1"/>
          </p:cNvPicPr>
          <p:nvPr/>
        </p:nvPicPr>
        <p:blipFill>
          <a:blip r:embed="rId8"/>
          <a:stretch>
            <a:fillRect/>
          </a:stretch>
        </p:blipFill>
        <p:spPr>
          <a:xfrm>
            <a:off x="3718398" y="4406558"/>
            <a:ext cx="4900779" cy="1456824"/>
          </a:xfrm>
          <a:prstGeom prst="rect">
            <a:avLst/>
          </a:prstGeom>
        </p:spPr>
      </p:pic>
    </p:spTree>
    <p:extLst>
      <p:ext uri="{BB962C8B-B14F-4D97-AF65-F5344CB8AC3E}">
        <p14:creationId xmlns:p14="http://schemas.microsoft.com/office/powerpoint/2010/main" val="18243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21289"/>
            <a:ext cx="8229600" cy="670560"/>
          </a:xfrm>
        </p:spPr>
        <p:txBody>
          <a:bodyPr/>
          <a:lstStyle/>
          <a:p>
            <a:r>
              <a:rPr lang="en-US" altLang="en-US" sz="4000" b="1" dirty="0">
                <a:ea typeface="ＭＳ Ｐゴシック" pitchFamily="34" charset="-128"/>
              </a:rPr>
              <a:t>Sample Problem 11.7 </a:t>
            </a:r>
            <a:r>
              <a:rPr lang="en-US" altLang="en-US" sz="1000" dirty="0">
                <a:ea typeface="ＭＳ Ｐゴシック" pitchFamily="34" charset="-128"/>
              </a:rPr>
              <a:t>4</a:t>
            </a:r>
            <a:endParaRPr lang="en-US" sz="1000" dirty="0"/>
          </a:p>
        </p:txBody>
      </p:sp>
      <p:pic>
        <p:nvPicPr>
          <p:cNvPr id="22"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193800"/>
            <a:ext cx="27305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7"/>
          <p:cNvSpPr>
            <a:spLocks noChangeArrowheads="1"/>
          </p:cNvSpPr>
          <p:nvPr/>
        </p:nvSpPr>
        <p:spPr bwMode="auto">
          <a:xfrm>
            <a:off x="3222625" y="1025525"/>
            <a:ext cx="5921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31775" marR="0" lvl="0" indent="-231775"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Differentiate motion relation twice to develop equations for velocity and acceleration of block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aphicFrame>
        <p:nvGraphicFramePr>
          <p:cNvPr id="24" name="Object 5"/>
          <p:cNvGraphicFramePr>
            <a:graphicFrameLocks noChangeAspect="1"/>
          </p:cNvGraphicFramePr>
          <p:nvPr/>
        </p:nvGraphicFramePr>
        <p:xfrm>
          <a:off x="7499350" y="2851150"/>
          <a:ext cx="1397000" cy="622300"/>
        </p:xfrm>
        <a:graphic>
          <a:graphicData uri="http://schemas.openxmlformats.org/presentationml/2006/ole">
            <mc:AlternateContent xmlns:mc="http://schemas.openxmlformats.org/markup-compatibility/2006">
              <mc:Choice xmlns:v="urn:schemas-microsoft-com:vml" Requires="v">
                <p:oleObj spid="_x0000_s53012" name="Equation" r:id="rId4" imgW="1396800" imgH="622080" progId="Equation.DSMT4">
                  <p:embed/>
                </p:oleObj>
              </mc:Choice>
              <mc:Fallback>
                <p:oleObj name="Equation" r:id="rId4" imgW="1396800" imgH="622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350" y="2851150"/>
                        <a:ext cx="1397000" cy="622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3"/>
          <p:cNvGraphicFramePr>
            <a:graphicFrameLocks noChangeAspect="1"/>
          </p:cNvGraphicFramePr>
          <p:nvPr/>
        </p:nvGraphicFramePr>
        <p:xfrm>
          <a:off x="7454901" y="4337050"/>
          <a:ext cx="1549400" cy="647700"/>
        </p:xfrm>
        <a:graphic>
          <a:graphicData uri="http://schemas.openxmlformats.org/presentationml/2006/ole">
            <mc:AlternateContent xmlns:mc="http://schemas.openxmlformats.org/markup-compatibility/2006">
              <mc:Choice xmlns:v="urn:schemas-microsoft-com:vml" Requires="v">
                <p:oleObj spid="_x0000_s53013" name="Equation" r:id="rId6" imgW="1549080" imgH="647640" progId="Equation.DSMT4">
                  <p:embed/>
                </p:oleObj>
              </mc:Choice>
              <mc:Fallback>
                <p:oleObj name="Equation" r:id="rId6" imgW="1549080" imgH="647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4901" y="4337050"/>
                        <a:ext cx="1549400" cy="647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645459" y="4953000"/>
            <a:ext cx="8229600" cy="1631216"/>
          </a:xfrm>
          <a:prstGeom prst="rect">
            <a:avLst/>
          </a:prstGeom>
          <a:noFill/>
        </p:spPr>
        <p:txBody>
          <a:bodyPr wrap="square" rtlCol="0">
            <a:spAutoFit/>
          </a:bodyPr>
          <a:lstStyle/>
          <a:p>
            <a:pPr lvl="0"/>
            <a:r>
              <a:rPr lang="en-US" sz="2000" b="1" dirty="0">
                <a:solidFill>
                  <a:srgbClr val="C00000"/>
                </a:solidFill>
                <a:latin typeface="Times New Roman" pitchFamily="18" charset="0"/>
                <a:cs typeface="Times New Roman" pitchFamily="18" charset="0"/>
              </a:rPr>
              <a:t>Reflect and Think:</a:t>
            </a:r>
            <a:r>
              <a:rPr lang="en-US" b="1" dirty="0">
                <a:solidFill>
                  <a:srgbClr val="C00000"/>
                </a:solidFill>
              </a:rPr>
              <a:t> </a:t>
            </a:r>
            <a:endParaRPr kumimoji="0" lang="en-US" sz="1800" b="1" i="0" u="none" strike="noStrike" kern="0" cap="none" spc="0" normalizeH="0" baseline="0" noProof="0" dirty="0">
              <a:ln>
                <a:noFill/>
              </a:ln>
              <a:solidFill>
                <a:srgbClr val="00B050"/>
              </a:solidFill>
              <a:effectLst/>
              <a:uLnTx/>
              <a:uFillTx/>
            </a:endParaRPr>
          </a:p>
          <a:p>
            <a:pPr lvl="0"/>
            <a:r>
              <a:rPr lang="en-US" sz="2000" dirty="0">
                <a:solidFill>
                  <a:srgbClr val="000000"/>
                </a:solidFill>
                <a:latin typeface="Times New Roman" pitchFamily="18" charset="0"/>
                <a:ea typeface="ＭＳ Ｐゴシック" pitchFamily="34" charset="-128"/>
              </a:rPr>
              <a:t>In this case, the relationship we needed was not between position coordinates, but between changes in position coordinates at two different times. The key step is to clearly define your position vectors. This is a two degree-of-freedom system, because two coordinates are required to completely describe it.</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7" name="Picture 26" descr="Picture6.png"/>
          <p:cNvPicPr>
            <a:picLocks noChangeAspect="1"/>
          </p:cNvPicPr>
          <p:nvPr/>
        </p:nvPicPr>
        <p:blipFill>
          <a:blip r:embed="rId8"/>
          <a:stretch>
            <a:fillRect/>
          </a:stretch>
        </p:blipFill>
        <p:spPr>
          <a:xfrm>
            <a:off x="3769195" y="2080343"/>
            <a:ext cx="3352523" cy="1469015"/>
          </a:xfrm>
          <a:prstGeom prst="rect">
            <a:avLst/>
          </a:prstGeom>
        </p:spPr>
      </p:pic>
      <p:pic>
        <p:nvPicPr>
          <p:cNvPr id="28" name="Picture 27" descr="Picture7.png"/>
          <p:cNvPicPr>
            <a:picLocks noChangeAspect="1"/>
          </p:cNvPicPr>
          <p:nvPr/>
        </p:nvPicPr>
        <p:blipFill>
          <a:blip r:embed="rId9"/>
          <a:stretch>
            <a:fillRect/>
          </a:stretch>
        </p:blipFill>
        <p:spPr>
          <a:xfrm>
            <a:off x="3789112" y="3961626"/>
            <a:ext cx="2029800" cy="1091094"/>
          </a:xfrm>
          <a:prstGeom prst="rect">
            <a:avLst/>
          </a:prstGeom>
        </p:spPr>
      </p:pic>
    </p:spTree>
    <p:extLst>
      <p:ext uri="{BB962C8B-B14F-4D97-AF65-F5344CB8AC3E}">
        <p14:creationId xmlns:p14="http://schemas.microsoft.com/office/powerpoint/2010/main" val="51993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6" y="123335"/>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8</a:t>
            </a:r>
            <a:endParaRPr lang="en-US" sz="1000" dirty="0"/>
          </a:p>
        </p:txBody>
      </p:sp>
      <p:pic>
        <p:nvPicPr>
          <p:cNvPr id="10" name="Picture 9" descr="Block A lies on a horizontal surface, while block B moves up and down. A rope from the right side of A passes over a stationary pulley, passes through a pulley attached to block B, up to a stationary pulley, and back down to get attached to B ag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32" y="1086461"/>
            <a:ext cx="3228911" cy="4596669"/>
          </a:xfrm>
          <a:prstGeom prst="rect">
            <a:avLst/>
          </a:prstGeom>
        </p:spPr>
      </p:pic>
      <p:sp>
        <p:nvSpPr>
          <p:cNvPr id="3" name="Content Placeholder 2"/>
          <p:cNvSpPr>
            <a:spLocks noGrp="1"/>
          </p:cNvSpPr>
          <p:nvPr>
            <p:ph idx="1"/>
          </p:nvPr>
        </p:nvSpPr>
        <p:spPr>
          <a:xfrm>
            <a:off x="4267200" y="1066800"/>
            <a:ext cx="4609688" cy="1066800"/>
          </a:xfrm>
        </p:spPr>
        <p:txBody>
          <a:bodyPr/>
          <a:lstStyle/>
          <a:p>
            <a:r>
              <a:rPr lang="en-US" altLang="en-US" sz="2000" b="1" dirty="0"/>
              <a:t>Slider block </a:t>
            </a:r>
            <a:r>
              <a:rPr lang="en-US" altLang="en-US" sz="2000" b="1" i="1" dirty="0"/>
              <a:t>A</a:t>
            </a:r>
            <a:r>
              <a:rPr lang="en-US" altLang="en-US" sz="2000" b="1" dirty="0"/>
              <a:t> moves to the left with a constant velocity of 6 m/s. Determine the velocity of block </a:t>
            </a:r>
            <a:r>
              <a:rPr lang="en-US" altLang="en-US" sz="2000" b="1" i="1" dirty="0"/>
              <a:t>B</a:t>
            </a:r>
            <a:r>
              <a:rPr lang="en-US" altLang="en-US" sz="2000" b="1" dirty="0"/>
              <a:t>.</a:t>
            </a:r>
          </a:p>
        </p:txBody>
      </p:sp>
      <p:sp>
        <p:nvSpPr>
          <p:cNvPr id="6" name="Content Placeholder 5"/>
          <p:cNvSpPr>
            <a:spLocks noGrp="1"/>
          </p:cNvSpPr>
          <p:nvPr>
            <p:ph idx="13"/>
          </p:nvPr>
        </p:nvSpPr>
        <p:spPr>
          <a:xfrm>
            <a:off x="4419600" y="3352800"/>
            <a:ext cx="1600200" cy="452427"/>
          </a:xfrm>
        </p:spPr>
        <p:txBody>
          <a:bodyPr/>
          <a:lstStyle/>
          <a:p>
            <a:r>
              <a:rPr lang="en-US" altLang="en-US" b="1" dirty="0">
                <a:solidFill>
                  <a:srgbClr val="C00000"/>
                </a:solidFill>
              </a:rPr>
              <a:t>Strategy:</a:t>
            </a:r>
          </a:p>
        </p:txBody>
      </p:sp>
      <p:sp>
        <p:nvSpPr>
          <p:cNvPr id="7" name="Content Placeholder 6"/>
          <p:cNvSpPr>
            <a:spLocks noGrp="1"/>
          </p:cNvSpPr>
          <p:nvPr>
            <p:ph idx="14"/>
          </p:nvPr>
        </p:nvSpPr>
        <p:spPr>
          <a:xfrm>
            <a:off x="4343400" y="4008242"/>
            <a:ext cx="4495800" cy="1630558"/>
          </a:xfrm>
        </p:spPr>
        <p:txBody>
          <a:bodyPr/>
          <a:lstStyle/>
          <a:p>
            <a:pPr marL="292608" indent="-292608">
              <a:spcBef>
                <a:spcPts val="0"/>
              </a:spcBef>
              <a:spcAft>
                <a:spcPts val="0"/>
              </a:spcAft>
              <a:buFont typeface="Arial" pitchFamily="34" charset="0"/>
              <a:buChar char="•"/>
            </a:pPr>
            <a:r>
              <a:rPr lang="en-US" altLang="en-US" sz="2000" b="1" dirty="0"/>
              <a:t>Sketch your system and choose coordinate system.</a:t>
            </a:r>
          </a:p>
          <a:p>
            <a:pPr marL="292608" indent="-292608">
              <a:spcBef>
                <a:spcPts val="0"/>
              </a:spcBef>
              <a:spcAft>
                <a:spcPts val="0"/>
              </a:spcAft>
              <a:buFont typeface="Arial" pitchFamily="34" charset="0"/>
              <a:buChar char="•"/>
            </a:pPr>
            <a:r>
              <a:rPr lang="en-US" altLang="en-US" sz="2000" b="1" dirty="0"/>
              <a:t>Write out constraint equation.</a:t>
            </a:r>
          </a:p>
          <a:p>
            <a:pPr marL="292608" indent="-292608">
              <a:spcBef>
                <a:spcPts val="0"/>
              </a:spcBef>
              <a:spcAft>
                <a:spcPts val="0"/>
              </a:spcAft>
              <a:buFont typeface="Arial" pitchFamily="34" charset="0"/>
              <a:buChar char="•"/>
            </a:pPr>
            <a:r>
              <a:rPr lang="en-US" altLang="en-US" sz="2000" b="1" dirty="0"/>
              <a:t>Differentiate the constraint equation to get velocity.</a:t>
            </a:r>
          </a:p>
        </p:txBody>
      </p:sp>
    </p:spTree>
    <p:extLst>
      <p:ext uri="{BB962C8B-B14F-4D97-AF65-F5344CB8AC3E}">
        <p14:creationId xmlns:p14="http://schemas.microsoft.com/office/powerpoint/2010/main" val="264568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6" y="124119"/>
            <a:ext cx="8229600" cy="680539"/>
          </a:xfrm>
        </p:spPr>
        <p:txBody>
          <a:bodyPr/>
          <a:lstStyle/>
          <a:p>
            <a:r>
              <a:rPr lang="en-US" altLang="en-US" sz="4000" b="1" dirty="0">
                <a:ea typeface="ＭＳ Ｐゴシック" pitchFamily="34" charset="-128"/>
              </a:rPr>
              <a:t>Group Problem Solving</a:t>
            </a:r>
            <a:r>
              <a:rPr lang="en-US" altLang="en-US" b="1" dirty="0">
                <a:ea typeface="ＭＳ Ｐゴシック" pitchFamily="34" charset="-128"/>
              </a:rPr>
              <a:t> </a:t>
            </a:r>
            <a:r>
              <a:rPr lang="en-US" altLang="en-US" sz="1000" dirty="0">
                <a:ea typeface="ＭＳ Ｐゴシック" pitchFamily="34" charset="-128"/>
              </a:rPr>
              <a:t>9</a:t>
            </a:r>
            <a:endParaRPr lang="en-US" sz="1000" dirty="0"/>
          </a:p>
        </p:txBody>
      </p:sp>
      <p:pic>
        <p:nvPicPr>
          <p:cNvPr id="28" name="Picture 27" descr="x_A is the horizontal distance from the first fixed pulley to block A. y_B is the vertical distance from the same pulley block 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89" y="1496026"/>
            <a:ext cx="3160211" cy="3865949"/>
          </a:xfrm>
          <a:prstGeom prst="rect">
            <a:avLst/>
          </a:prstGeom>
        </p:spPr>
      </p:pic>
      <p:sp>
        <p:nvSpPr>
          <p:cNvPr id="10" name="Content Placeholder 9"/>
          <p:cNvSpPr>
            <a:spLocks noGrp="1"/>
          </p:cNvSpPr>
          <p:nvPr>
            <p:ph idx="1"/>
          </p:nvPr>
        </p:nvSpPr>
        <p:spPr>
          <a:xfrm>
            <a:off x="3733800" y="1374749"/>
            <a:ext cx="3810000" cy="377851"/>
          </a:xfrm>
        </p:spPr>
        <p:txBody>
          <a:bodyPr/>
          <a:lstStyle/>
          <a:p>
            <a:r>
              <a:rPr lang="en-US" altLang="en-US" sz="2000" b="1" dirty="0"/>
              <a:t>Given: </a:t>
            </a:r>
            <a:r>
              <a:rPr lang="en-US" altLang="en-US" sz="2000" b="1" i="1" dirty="0" err="1"/>
              <a:t>v</a:t>
            </a:r>
            <a:r>
              <a:rPr lang="en-US" altLang="en-US" sz="2000" b="1" i="1" baseline="-25000" dirty="0" err="1"/>
              <a:t>A</a:t>
            </a:r>
            <a:r>
              <a:rPr lang="en-US" altLang="en-US" sz="2000" b="1" dirty="0"/>
              <a:t>= 6 m/s left Find: </a:t>
            </a:r>
            <a:r>
              <a:rPr lang="en-US" altLang="en-US" sz="2000" b="1" i="1" dirty="0" err="1"/>
              <a:t>v</a:t>
            </a:r>
            <a:r>
              <a:rPr lang="en-US" altLang="en-US" sz="2000" b="1" i="1" baseline="-25000" dirty="0" err="1"/>
              <a:t>B</a:t>
            </a:r>
            <a:endParaRPr lang="en-US" altLang="en-US" sz="2000" b="1" i="1" baseline="-25000" dirty="0"/>
          </a:p>
        </p:txBody>
      </p:sp>
      <p:sp>
        <p:nvSpPr>
          <p:cNvPr id="13" name="Content Placeholder 12"/>
          <p:cNvSpPr>
            <a:spLocks noGrp="1"/>
          </p:cNvSpPr>
          <p:nvPr>
            <p:ph idx="13"/>
          </p:nvPr>
        </p:nvSpPr>
        <p:spPr>
          <a:xfrm>
            <a:off x="3733800" y="1866299"/>
            <a:ext cx="5181600" cy="343501"/>
          </a:xfrm>
        </p:spPr>
        <p:txBody>
          <a:bodyPr/>
          <a:lstStyle/>
          <a:p>
            <a:r>
              <a:rPr lang="en-US" altLang="en-US" sz="1800" dirty="0"/>
              <a:t>This length is constant no matter how the blocks move</a:t>
            </a:r>
          </a:p>
        </p:txBody>
      </p:sp>
      <p:sp>
        <p:nvSpPr>
          <p:cNvPr id="14" name="Content Placeholder 13"/>
          <p:cNvSpPr>
            <a:spLocks noGrp="1"/>
          </p:cNvSpPr>
          <p:nvPr>
            <p:ph idx="14"/>
          </p:nvPr>
        </p:nvSpPr>
        <p:spPr>
          <a:xfrm>
            <a:off x="3733800" y="2255051"/>
            <a:ext cx="4953000" cy="377851"/>
          </a:xfrm>
        </p:spPr>
        <p:txBody>
          <a:bodyPr/>
          <a:lstStyle/>
          <a:p>
            <a:r>
              <a:rPr lang="en-US" altLang="en-US" sz="2000" b="1" dirty="0">
                <a:solidFill>
                  <a:srgbClr val="C00000"/>
                </a:solidFill>
              </a:rPr>
              <a:t>Sketch your system and choose coordinates</a:t>
            </a:r>
          </a:p>
        </p:txBody>
      </p:sp>
      <p:sp>
        <p:nvSpPr>
          <p:cNvPr id="15" name="Content Placeholder 14"/>
          <p:cNvSpPr>
            <a:spLocks noGrp="1"/>
          </p:cNvSpPr>
          <p:nvPr>
            <p:ph idx="15"/>
          </p:nvPr>
        </p:nvSpPr>
        <p:spPr>
          <a:xfrm>
            <a:off x="3733800" y="2870227"/>
            <a:ext cx="4038600" cy="377851"/>
          </a:xfrm>
        </p:spPr>
        <p:txBody>
          <a:bodyPr/>
          <a:lstStyle/>
          <a:p>
            <a:r>
              <a:rPr lang="en-US" altLang="en-US" sz="2000" b="1" dirty="0">
                <a:solidFill>
                  <a:srgbClr val="C00000"/>
                </a:solidFill>
              </a:rPr>
              <a:t>Define your constraint equation(s)</a:t>
            </a:r>
          </a:p>
        </p:txBody>
      </p:sp>
      <p:graphicFrame>
        <p:nvGraphicFramePr>
          <p:cNvPr id="26" name="Object 25"/>
          <p:cNvGraphicFramePr>
            <a:graphicFrameLocks noChangeAspect="1"/>
          </p:cNvGraphicFramePr>
          <p:nvPr>
            <p:extLst>
              <p:ext uri="{D42A27DB-BD31-4B8C-83A1-F6EECF244321}">
                <p14:modId xmlns:p14="http://schemas.microsoft.com/office/powerpoint/2010/main" val="4023574841"/>
              </p:ext>
            </p:extLst>
          </p:nvPr>
        </p:nvGraphicFramePr>
        <p:xfrm>
          <a:off x="4238943" y="3451803"/>
          <a:ext cx="2959966" cy="434397"/>
        </p:xfrm>
        <a:graphic>
          <a:graphicData uri="http://schemas.openxmlformats.org/presentationml/2006/ole">
            <mc:AlternateContent xmlns:mc="http://schemas.openxmlformats.org/markup-compatibility/2006">
              <mc:Choice xmlns:v="urn:schemas-microsoft-com:vml" Requires="v">
                <p:oleObj spid="_x0000_s53906" name="Equation" r:id="rId4" imgW="1358310" imgH="203112" progId="">
                  <p:embed/>
                </p:oleObj>
              </mc:Choice>
              <mc:Fallback>
                <p:oleObj name="Equation" r:id="rId4" imgW="1358310" imgH="2031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943" y="3451803"/>
                        <a:ext cx="2959966" cy="434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15"/>
          <p:cNvSpPr>
            <a:spLocks noGrp="1"/>
          </p:cNvSpPr>
          <p:nvPr>
            <p:ph idx="16"/>
          </p:nvPr>
        </p:nvSpPr>
        <p:spPr>
          <a:xfrm>
            <a:off x="3733800" y="3978814"/>
            <a:ext cx="4572000" cy="669386"/>
          </a:xfrm>
        </p:spPr>
        <p:txBody>
          <a:bodyPr/>
          <a:lstStyle/>
          <a:p>
            <a:r>
              <a:rPr lang="en-US" altLang="en-US" sz="2000" b="1" dirty="0">
                <a:solidFill>
                  <a:srgbClr val="C00000"/>
                </a:solidFill>
              </a:rPr>
              <a:t>Differentiate the constraint equation to get velocity</a:t>
            </a:r>
          </a:p>
        </p:txBody>
      </p:sp>
      <p:graphicFrame>
        <p:nvGraphicFramePr>
          <p:cNvPr id="21" name="Object 20"/>
          <p:cNvGraphicFramePr>
            <a:graphicFrameLocks noChangeAspect="1"/>
          </p:cNvGraphicFramePr>
          <p:nvPr>
            <p:extLst>
              <p:ext uri="{D42A27DB-BD31-4B8C-83A1-F6EECF244321}">
                <p14:modId xmlns:p14="http://schemas.microsoft.com/office/powerpoint/2010/main" val="138704149"/>
              </p:ext>
            </p:extLst>
          </p:nvPr>
        </p:nvGraphicFramePr>
        <p:xfrm>
          <a:off x="4520046" y="4804641"/>
          <a:ext cx="2008909" cy="453159"/>
        </p:xfrm>
        <a:graphic>
          <a:graphicData uri="http://schemas.openxmlformats.org/presentationml/2006/ole">
            <mc:AlternateContent xmlns:mc="http://schemas.openxmlformats.org/markup-compatibility/2006">
              <mc:Choice xmlns:v="urn:schemas-microsoft-com:vml" Requires="v">
                <p:oleObj spid="_x0000_s53907" name="Equation" r:id="rId6" imgW="888614" imgH="203112" progId="">
                  <p:embed/>
                </p:oleObj>
              </mc:Choice>
              <mc:Fallback>
                <p:oleObj name="Equation" r:id="rId6" imgW="888614"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046" y="4804641"/>
                        <a:ext cx="2008909" cy="4531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428354330"/>
              </p:ext>
            </p:extLst>
          </p:nvPr>
        </p:nvGraphicFramePr>
        <p:xfrm>
          <a:off x="5410200" y="5487987"/>
          <a:ext cx="1528762" cy="455613"/>
        </p:xfrm>
        <a:graphic>
          <a:graphicData uri="http://schemas.openxmlformats.org/presentationml/2006/ole">
            <mc:AlternateContent xmlns:mc="http://schemas.openxmlformats.org/markup-compatibility/2006">
              <mc:Choice xmlns:v="urn:schemas-microsoft-com:vml" Requires="v">
                <p:oleObj spid="_x0000_s53908" name="Equation" r:id="rId8" imgW="736560" imgH="215640" progId="Equation.DSMT4">
                  <p:embed/>
                </p:oleObj>
              </mc:Choice>
              <mc:Fallback>
                <p:oleObj name="Equation" r:id="rId8" imgW="736560" imgH="215640" progId="Equation.DSMT4">
                  <p:embed/>
                  <p:pic>
                    <p:nvPicPr>
                      <p:cNvPr id="0" name=""/>
                      <p:cNvPicPr>
                        <a:picLocks noChangeAspect="1" noChangeArrowheads="1"/>
                      </p:cNvPicPr>
                      <p:nvPr/>
                    </p:nvPicPr>
                    <p:blipFill>
                      <a:blip r:embed="rId9"/>
                      <a:srcRect/>
                      <a:stretch>
                        <a:fillRect/>
                      </a:stretch>
                    </p:blipFill>
                    <p:spPr bwMode="auto">
                      <a:xfrm>
                        <a:off x="5410200" y="5487987"/>
                        <a:ext cx="1528762" cy="455613"/>
                      </a:xfrm>
                      <a:prstGeom prst="rect">
                        <a:avLst/>
                      </a:prstGeom>
                      <a:noFill/>
                      <a:ln>
                        <a:solidFill>
                          <a:srgbClr val="C00000"/>
                        </a:solidFill>
                      </a:ln>
                    </p:spPr>
                  </p:pic>
                </p:oleObj>
              </mc:Fallback>
            </mc:AlternateContent>
          </a:graphicData>
        </a:graphic>
      </p:graphicFrame>
      <p:sp>
        <p:nvSpPr>
          <p:cNvPr id="17" name="Content Placeholder 16"/>
          <p:cNvSpPr>
            <a:spLocks noGrp="1"/>
          </p:cNvSpPr>
          <p:nvPr>
            <p:ph idx="17"/>
          </p:nvPr>
        </p:nvSpPr>
        <p:spPr>
          <a:xfrm>
            <a:off x="3429000" y="6099149"/>
            <a:ext cx="4724400" cy="377851"/>
          </a:xfrm>
        </p:spPr>
        <p:txBody>
          <a:bodyPr/>
          <a:lstStyle/>
          <a:p>
            <a:r>
              <a:rPr lang="en-US" altLang="en-US" sz="2000" dirty="0"/>
              <a:t>Note that as </a:t>
            </a:r>
            <a:r>
              <a:rPr lang="en-US" altLang="en-US" sz="2000" i="1" dirty="0" err="1"/>
              <a:t>x</a:t>
            </a:r>
            <a:r>
              <a:rPr lang="en-US" altLang="en-US" sz="2000" i="1" baseline="-25000" dirty="0" err="1"/>
              <a:t>A</a:t>
            </a:r>
            <a:r>
              <a:rPr lang="en-US" altLang="en-US" sz="2000" dirty="0"/>
              <a:t> gets bigger, </a:t>
            </a:r>
            <a:r>
              <a:rPr lang="en-US" altLang="en-US" sz="2000" i="1" dirty="0" err="1"/>
              <a:t>y</a:t>
            </a:r>
            <a:r>
              <a:rPr lang="en-US" altLang="en-US" sz="2000" i="1" baseline="-25000" dirty="0" err="1"/>
              <a:t>B</a:t>
            </a:r>
            <a:r>
              <a:rPr lang="en-US" altLang="en-US" sz="2000" dirty="0"/>
              <a:t> gets smaller.</a:t>
            </a:r>
          </a:p>
        </p:txBody>
      </p:sp>
    </p:spTree>
    <p:extLst>
      <p:ext uri="{BB962C8B-B14F-4D97-AF65-F5344CB8AC3E}">
        <p14:creationId xmlns:p14="http://schemas.microsoft.com/office/powerpoint/2010/main" val="3118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P spid="1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
            <a:ext cx="8229600" cy="670560"/>
          </a:xfrm>
        </p:spPr>
        <p:txBody>
          <a:bodyPr/>
          <a:lstStyle/>
          <a:p>
            <a:r>
              <a:rPr lang="en-US" altLang="en-US" sz="4000" b="1" dirty="0">
                <a:ea typeface="ＭＳ Ｐゴシック" pitchFamily="34" charset="-128"/>
              </a:rPr>
              <a:t>Group Problem Solving</a:t>
            </a:r>
            <a:r>
              <a:rPr lang="en-US" altLang="en-US" b="1" dirty="0">
                <a:ea typeface="ＭＳ Ｐゴシック" pitchFamily="34" charset="-128"/>
              </a:rPr>
              <a:t> </a:t>
            </a:r>
            <a:r>
              <a:rPr lang="en-US" altLang="en-US" sz="800" dirty="0">
                <a:ea typeface="ＭＳ Ｐゴシック" pitchFamily="34" charset="-128"/>
              </a:rPr>
              <a:t>10</a:t>
            </a:r>
            <a:endParaRPr lang="en-US" dirty="0"/>
          </a:p>
        </p:txBody>
      </p:sp>
      <p:pic>
        <p:nvPicPr>
          <p:cNvPr id="10" name="Picture 9" descr="Block A lies on a horizontal surface, while block B moves up and down. A rope from the right side of A passes over a stationary pulley, passes through a pulley attached to block B, up to a stationary pulley, and back down to get attached to B ag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4" y="1497717"/>
            <a:ext cx="2775346" cy="3950976"/>
          </a:xfrm>
          <a:prstGeom prst="rect">
            <a:avLst/>
          </a:prstGeom>
        </p:spPr>
      </p:pic>
      <p:sp>
        <p:nvSpPr>
          <p:cNvPr id="3" name="Content Placeholder 2"/>
          <p:cNvSpPr>
            <a:spLocks noGrp="1"/>
          </p:cNvSpPr>
          <p:nvPr>
            <p:ph idx="1"/>
          </p:nvPr>
        </p:nvSpPr>
        <p:spPr>
          <a:xfrm>
            <a:off x="3467512" y="1524000"/>
            <a:ext cx="5219288" cy="2767004"/>
          </a:xfrm>
        </p:spPr>
        <p:txBody>
          <a:bodyPr/>
          <a:lstStyle/>
          <a:p>
            <a:r>
              <a:rPr lang="en-US" altLang="en-US" sz="2000" b="1" dirty="0">
                <a:solidFill>
                  <a:srgbClr val="C00000"/>
                </a:solidFill>
              </a:rPr>
              <a:t>Reflect and Think:</a:t>
            </a:r>
            <a:endParaRPr lang="en-US" altLang="en-US" sz="2000" dirty="0">
              <a:solidFill>
                <a:srgbClr val="C00000"/>
              </a:solidFill>
            </a:endParaRPr>
          </a:p>
          <a:p>
            <a:r>
              <a:rPr lang="en-US" altLang="en-US" sz="2000" dirty="0"/>
              <a:t>Physically it makes sense, by looking at the system, block B must move upward if block A is to move to the left.</a:t>
            </a:r>
          </a:p>
          <a:p>
            <a:r>
              <a:rPr lang="en-US" altLang="en-US" sz="2000" dirty="0"/>
              <a:t>The velocity of block B should also be less than that of block A.</a:t>
            </a:r>
          </a:p>
        </p:txBody>
      </p:sp>
    </p:spTree>
    <p:extLst>
      <p:ext uri="{BB962C8B-B14F-4D97-AF65-F5344CB8AC3E}">
        <p14:creationId xmlns:p14="http://schemas.microsoft.com/office/powerpoint/2010/main" val="15350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Graphical Solutions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036320"/>
            <a:ext cx="7924800" cy="1173480"/>
          </a:xfrm>
        </p:spPr>
        <p:txBody>
          <a:bodyPr/>
          <a:lstStyle/>
          <a:p>
            <a:r>
              <a:rPr lang="en-US" altLang="en-US" b="1" dirty="0"/>
              <a:t>Engineers often collect position, velocity, and acceleration data. Graphical solutions are often useful in analyzing these data.</a:t>
            </a:r>
          </a:p>
        </p:txBody>
      </p:sp>
      <p:pic>
        <p:nvPicPr>
          <p:cNvPr id="10" name="Picture 9" descr="nul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731866"/>
            <a:ext cx="4468560" cy="3333831"/>
          </a:xfrm>
          <a:prstGeom prst="rect">
            <a:avLst/>
          </a:prstGeom>
        </p:spPr>
      </p:pic>
      <p:sp>
        <p:nvSpPr>
          <p:cNvPr id="6" name="Content Placeholder 5"/>
          <p:cNvSpPr>
            <a:spLocks noGrp="1"/>
          </p:cNvSpPr>
          <p:nvPr>
            <p:ph idx="13"/>
          </p:nvPr>
        </p:nvSpPr>
        <p:spPr>
          <a:xfrm>
            <a:off x="5867400" y="3738372"/>
            <a:ext cx="2819400" cy="1062228"/>
          </a:xfrm>
        </p:spPr>
        <p:txBody>
          <a:bodyPr/>
          <a:lstStyle/>
          <a:p>
            <a:r>
              <a:rPr lang="en-US" altLang="en-US" sz="2000" b="1" dirty="0"/>
              <a:t>Acceleration data from a head impact during a round of boxing. </a:t>
            </a:r>
          </a:p>
        </p:txBody>
      </p:sp>
    </p:spTree>
    <p:extLst>
      <p:ext uri="{BB962C8B-B14F-4D97-AF65-F5344CB8AC3E}">
        <p14:creationId xmlns:p14="http://schemas.microsoft.com/office/powerpoint/2010/main" val="40941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altLang="en-US" sz="4000" b="1" dirty="0">
                <a:ea typeface="ＭＳ Ｐゴシック" pitchFamily="34" charset="-128"/>
              </a:rPr>
              <a:t>Graphical Solutions </a:t>
            </a:r>
            <a:r>
              <a:rPr lang="en-US" altLang="en-US" sz="900" dirty="0">
                <a:ea typeface="ＭＳ Ｐゴシック" pitchFamily="34" charset="-128"/>
              </a:rPr>
              <a:t>2</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6" y="1298666"/>
            <a:ext cx="8312728" cy="2583086"/>
          </a:xfrm>
          <a:prstGeom prst="rect">
            <a:avLst/>
          </a:prstGeom>
        </p:spPr>
      </p:pic>
      <p:sp>
        <p:nvSpPr>
          <p:cNvPr id="3" name="Content Placeholder 2"/>
          <p:cNvSpPr>
            <a:spLocks noGrp="1"/>
          </p:cNvSpPr>
          <p:nvPr>
            <p:ph idx="1"/>
          </p:nvPr>
        </p:nvSpPr>
        <p:spPr>
          <a:xfrm>
            <a:off x="457200" y="4376147"/>
            <a:ext cx="7315200" cy="881653"/>
          </a:xfrm>
        </p:spPr>
        <p:txBody>
          <a:bodyPr/>
          <a:lstStyle/>
          <a:p>
            <a:pPr marL="292608" indent="-292608">
              <a:buFont typeface="Arial" panose="020B0604020202020204" pitchFamily="34" charset="0"/>
              <a:buChar char="•"/>
            </a:pPr>
            <a:r>
              <a:rPr lang="en-US" altLang="en-US" b="1" dirty="0"/>
              <a:t>Given the </a:t>
            </a:r>
            <a:r>
              <a:rPr lang="en-US" altLang="en-US" b="1" i="1" dirty="0"/>
              <a:t>x-t</a:t>
            </a:r>
            <a:r>
              <a:rPr lang="en-US" altLang="en-US" b="1" dirty="0"/>
              <a:t> curve, the </a:t>
            </a:r>
            <a:r>
              <a:rPr lang="en-US" altLang="en-US" b="1" i="1" dirty="0"/>
              <a:t>v-t</a:t>
            </a:r>
            <a:r>
              <a:rPr lang="en-US" altLang="en-US" b="1" dirty="0"/>
              <a:t> curve is equal to the </a:t>
            </a:r>
            <a:r>
              <a:rPr lang="en-US" altLang="en-US" b="1" i="1" dirty="0"/>
              <a:t>x-t</a:t>
            </a:r>
            <a:r>
              <a:rPr lang="en-US" altLang="en-US" b="1" dirty="0"/>
              <a:t> curve slope.</a:t>
            </a:r>
          </a:p>
        </p:txBody>
      </p:sp>
      <p:sp>
        <p:nvSpPr>
          <p:cNvPr id="6" name="Content Placeholder 5"/>
          <p:cNvSpPr>
            <a:spLocks noGrp="1"/>
          </p:cNvSpPr>
          <p:nvPr>
            <p:ph idx="13"/>
          </p:nvPr>
        </p:nvSpPr>
        <p:spPr>
          <a:xfrm>
            <a:off x="457200" y="5442947"/>
            <a:ext cx="7315200" cy="881653"/>
          </a:xfrm>
        </p:spPr>
        <p:txBody>
          <a:bodyPr/>
          <a:lstStyle/>
          <a:p>
            <a:pPr marL="292608" indent="-292608">
              <a:buFont typeface="Arial" panose="020B0604020202020204" pitchFamily="34" charset="0"/>
              <a:buChar char="•"/>
            </a:pPr>
            <a:r>
              <a:rPr lang="en-US" altLang="en-US" b="1" dirty="0"/>
              <a:t>Given the </a:t>
            </a:r>
            <a:r>
              <a:rPr lang="en-US" altLang="en-US" b="1" i="1" dirty="0"/>
              <a:t>v-t</a:t>
            </a:r>
            <a:r>
              <a:rPr lang="en-US" altLang="en-US" b="1" dirty="0"/>
              <a:t> curve, the </a:t>
            </a:r>
            <a:r>
              <a:rPr lang="en-US" altLang="en-US" b="1" i="1" dirty="0"/>
              <a:t>a-t</a:t>
            </a:r>
            <a:r>
              <a:rPr lang="en-US" altLang="en-US" b="1" dirty="0"/>
              <a:t> curve is equal to the </a:t>
            </a:r>
            <a:r>
              <a:rPr lang="en-US" altLang="en-US" b="1" i="1" dirty="0"/>
              <a:t>v-t</a:t>
            </a:r>
            <a:r>
              <a:rPr lang="en-US" altLang="en-US" b="1" dirty="0"/>
              <a:t> curve slope.</a:t>
            </a:r>
          </a:p>
        </p:txBody>
      </p:sp>
    </p:spTree>
    <p:extLst>
      <p:ext uri="{BB962C8B-B14F-4D97-AF65-F5344CB8AC3E}">
        <p14:creationId xmlns:p14="http://schemas.microsoft.com/office/powerpoint/2010/main" val="190057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02205"/>
          </a:xfrm>
        </p:spPr>
        <p:txBody>
          <a:bodyPr/>
          <a:lstStyle/>
          <a:p>
            <a:r>
              <a:rPr lang="en-US" altLang="en-US" sz="4000" b="1" dirty="0">
                <a:ea typeface="ＭＳ Ｐゴシック" pitchFamily="34" charset="-128"/>
              </a:rPr>
              <a:t>Graphical Solutions </a:t>
            </a:r>
            <a:r>
              <a:rPr lang="en-US" altLang="en-US" sz="900" dirty="0">
                <a:ea typeface="ＭＳ Ｐゴシック" pitchFamily="34" charset="-128"/>
              </a:rPr>
              <a:t>3</a:t>
            </a:r>
            <a:br>
              <a:rPr lang="en-US" altLang="en-US" sz="900" dirty="0">
                <a:ea typeface="ＭＳ Ｐゴシック" pitchFamily="34" charset="-128"/>
              </a:rPr>
            </a:b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44" y="1918735"/>
            <a:ext cx="2566890" cy="179869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103" y="1836072"/>
            <a:ext cx="2919759" cy="192360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184" y="1971578"/>
            <a:ext cx="2523172" cy="1973570"/>
          </a:xfrm>
          <a:prstGeom prst="rect">
            <a:avLst/>
          </a:prstGeom>
        </p:spPr>
      </p:pic>
      <p:sp>
        <p:nvSpPr>
          <p:cNvPr id="3" name="Content Placeholder 2"/>
          <p:cNvSpPr>
            <a:spLocks noGrp="1"/>
          </p:cNvSpPr>
          <p:nvPr>
            <p:ph idx="1"/>
          </p:nvPr>
        </p:nvSpPr>
        <p:spPr>
          <a:xfrm>
            <a:off x="533400" y="4681561"/>
            <a:ext cx="7239000" cy="728639"/>
          </a:xfrm>
        </p:spPr>
        <p:txBody>
          <a:bodyPr/>
          <a:lstStyle/>
          <a:p>
            <a:pPr marL="292608" indent="-292608">
              <a:buFont typeface="Arial" panose="020B0604020202020204" pitchFamily="34" charset="0"/>
              <a:buChar char="•"/>
            </a:pPr>
            <a:r>
              <a:rPr lang="en-US" altLang="en-US" sz="2000" b="1" dirty="0"/>
              <a:t>Given the </a:t>
            </a:r>
            <a:r>
              <a:rPr lang="en-US" altLang="en-US" sz="2000" b="1" i="1" dirty="0"/>
              <a:t>a-t</a:t>
            </a:r>
            <a:r>
              <a:rPr lang="en-US" altLang="en-US" sz="2000" b="1" dirty="0"/>
              <a:t> curve, the change in velocity between </a:t>
            </a:r>
            <a:r>
              <a:rPr lang="en-US" altLang="en-US" sz="2000" b="1" i="1" dirty="0"/>
              <a:t>t</a:t>
            </a:r>
            <a:r>
              <a:rPr lang="en-US" altLang="en-US" sz="2000" b="1" i="1" baseline="-25000" dirty="0"/>
              <a:t>1</a:t>
            </a:r>
            <a:r>
              <a:rPr lang="en-US" altLang="en-US" sz="2000" b="1" dirty="0"/>
              <a:t> and </a:t>
            </a:r>
            <a:r>
              <a:rPr lang="en-US" altLang="en-US" sz="2000" b="1" i="1" dirty="0"/>
              <a:t>t</a:t>
            </a:r>
            <a:r>
              <a:rPr lang="en-US" altLang="en-US" sz="2000" b="1" i="1" baseline="-25000" dirty="0"/>
              <a:t>2</a:t>
            </a:r>
            <a:r>
              <a:rPr lang="en-US" altLang="en-US" sz="2000" b="1" dirty="0"/>
              <a:t> is equal to the area under the </a:t>
            </a:r>
            <a:r>
              <a:rPr lang="en-US" altLang="en-US" sz="2000" b="1" i="1" dirty="0"/>
              <a:t>a-t</a:t>
            </a:r>
            <a:r>
              <a:rPr lang="en-US" altLang="en-US" sz="2000" b="1" dirty="0"/>
              <a:t> curve between </a:t>
            </a:r>
            <a:r>
              <a:rPr lang="en-US" altLang="en-US" sz="2000" b="1" i="1" dirty="0"/>
              <a:t>t</a:t>
            </a:r>
            <a:r>
              <a:rPr lang="en-US" altLang="en-US" sz="2000" b="1" i="1" baseline="-25000" dirty="0"/>
              <a:t>1</a:t>
            </a:r>
            <a:r>
              <a:rPr lang="en-US" altLang="en-US" sz="2000" b="1" dirty="0"/>
              <a:t> and </a:t>
            </a:r>
            <a:r>
              <a:rPr lang="en-US" altLang="en-US" sz="2000" b="1" i="1" dirty="0"/>
              <a:t>t</a:t>
            </a:r>
            <a:r>
              <a:rPr lang="en-US" altLang="en-US" sz="2000" b="1" i="1" baseline="-25000" dirty="0"/>
              <a:t>2</a:t>
            </a:r>
            <a:r>
              <a:rPr lang="en-US" altLang="en-US" sz="2000" b="1" dirty="0"/>
              <a:t>.</a:t>
            </a:r>
            <a:endParaRPr lang="en-US" altLang="en-US" sz="2000" b="1" i="1" baseline="-25000" dirty="0"/>
          </a:p>
        </p:txBody>
      </p:sp>
      <p:sp>
        <p:nvSpPr>
          <p:cNvPr id="6" name="Content Placeholder 5"/>
          <p:cNvSpPr>
            <a:spLocks noGrp="1"/>
          </p:cNvSpPr>
          <p:nvPr>
            <p:ph idx="13"/>
          </p:nvPr>
        </p:nvSpPr>
        <p:spPr>
          <a:xfrm>
            <a:off x="457200" y="5595961"/>
            <a:ext cx="7239000" cy="728639"/>
          </a:xfrm>
        </p:spPr>
        <p:txBody>
          <a:bodyPr/>
          <a:lstStyle/>
          <a:p>
            <a:pPr marL="342900" indent="-342900">
              <a:buFont typeface="Arial" panose="020B0604020202020204" pitchFamily="34" charset="0"/>
              <a:buChar char="•"/>
            </a:pPr>
            <a:r>
              <a:rPr lang="en-US" altLang="en-US" sz="2000" b="1" dirty="0"/>
              <a:t>Given the </a:t>
            </a:r>
            <a:r>
              <a:rPr lang="en-US" altLang="en-US" sz="2000" b="1" i="1" dirty="0"/>
              <a:t>v-t</a:t>
            </a:r>
            <a:r>
              <a:rPr lang="en-US" altLang="en-US" sz="2000" b="1" dirty="0"/>
              <a:t> curve, the change in position between </a:t>
            </a:r>
            <a:r>
              <a:rPr lang="en-US" altLang="en-US" sz="2000" b="1" i="1" dirty="0"/>
              <a:t>t</a:t>
            </a:r>
            <a:r>
              <a:rPr lang="en-US" altLang="en-US" sz="2000" b="1" i="1" baseline="-25000" dirty="0"/>
              <a:t>1</a:t>
            </a:r>
            <a:r>
              <a:rPr lang="en-US" altLang="en-US" sz="2000" b="1" dirty="0"/>
              <a:t> and </a:t>
            </a:r>
            <a:r>
              <a:rPr lang="en-US" altLang="en-US" sz="2000" b="1" i="1" dirty="0"/>
              <a:t>t</a:t>
            </a:r>
            <a:r>
              <a:rPr lang="en-US" altLang="en-US" sz="2000" b="1" i="1" baseline="-25000" dirty="0"/>
              <a:t>2</a:t>
            </a:r>
            <a:r>
              <a:rPr lang="en-US" altLang="en-US" sz="2000" b="1" dirty="0"/>
              <a:t> is equal to the area under the </a:t>
            </a:r>
            <a:r>
              <a:rPr lang="en-US" altLang="en-US" sz="2000" b="1" i="1" dirty="0"/>
              <a:t>v-t</a:t>
            </a:r>
            <a:r>
              <a:rPr lang="en-US" altLang="en-US" sz="2000" b="1" dirty="0"/>
              <a:t> curve between </a:t>
            </a:r>
            <a:r>
              <a:rPr lang="en-US" altLang="en-US" sz="2000" b="1" i="1" dirty="0"/>
              <a:t>t</a:t>
            </a:r>
            <a:r>
              <a:rPr lang="en-US" altLang="en-US" sz="2000" b="1" i="1" baseline="-25000" dirty="0"/>
              <a:t>1</a:t>
            </a:r>
            <a:r>
              <a:rPr lang="en-US" altLang="en-US" sz="2000" b="1" dirty="0"/>
              <a:t> and </a:t>
            </a:r>
            <a:r>
              <a:rPr lang="en-US" altLang="en-US" sz="2000" b="1" i="1" dirty="0"/>
              <a:t>t</a:t>
            </a:r>
            <a:r>
              <a:rPr lang="en-US" altLang="en-US" sz="2000" b="1" i="1" baseline="-25000" dirty="0"/>
              <a:t>2</a:t>
            </a:r>
            <a:r>
              <a:rPr lang="en-US" altLang="en-US" sz="2000" b="1" dirty="0"/>
              <a:t>.</a:t>
            </a:r>
            <a:endParaRPr lang="en-US" altLang="en-US" sz="2000" b="1" i="1" baseline="-25000" dirty="0"/>
          </a:p>
        </p:txBody>
      </p:sp>
    </p:spTree>
    <p:extLst>
      <p:ext uri="{BB962C8B-B14F-4D97-AF65-F5344CB8AC3E}">
        <p14:creationId xmlns:p14="http://schemas.microsoft.com/office/powerpoint/2010/main" val="414790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Introduction </a:t>
            </a:r>
            <a:r>
              <a:rPr lang="en-US" altLang="en-US" sz="1000" dirty="0">
                <a:ea typeface="ＭＳ Ｐゴシック" pitchFamily="34" charset="-128"/>
              </a:rPr>
              <a:t>1</a:t>
            </a:r>
            <a:endParaRPr lang="en-IN" sz="1000" dirty="0"/>
          </a:p>
        </p:txBody>
      </p:sp>
      <p:sp>
        <p:nvSpPr>
          <p:cNvPr id="12" name="Content Placeholder 11"/>
          <p:cNvSpPr>
            <a:spLocks noGrp="1"/>
          </p:cNvSpPr>
          <p:nvPr>
            <p:ph idx="1"/>
          </p:nvPr>
        </p:nvSpPr>
        <p:spPr>
          <a:xfrm>
            <a:off x="457200" y="990600"/>
            <a:ext cx="4953000" cy="2362200"/>
          </a:xfrm>
        </p:spPr>
        <p:txBody>
          <a:bodyPr/>
          <a:lstStyle/>
          <a:p>
            <a:pPr>
              <a:spcBef>
                <a:spcPts val="1000"/>
              </a:spcBef>
              <a:spcAft>
                <a:spcPts val="0"/>
              </a:spcAft>
            </a:pPr>
            <a:r>
              <a:rPr lang="en-US" altLang="en-US" b="1" dirty="0"/>
              <a:t>Kinematic relationships are used to help us determine the trajectory of a snowboarder completing a jump, the orbital speed of a satellite, and accelerations during acrobatic flying.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521" y="1219200"/>
            <a:ext cx="2754879" cy="20678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916659"/>
            <a:ext cx="2980795" cy="20269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829" y="3554118"/>
            <a:ext cx="1942343" cy="292288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7257" y="3601794"/>
            <a:ext cx="1942343" cy="2904145"/>
          </a:xfrm>
          <a:prstGeom prst="rect">
            <a:avLst/>
          </a:prstGeom>
        </p:spPr>
      </p:pic>
      <p:sp>
        <p:nvSpPr>
          <p:cNvPr id="14" name="Text Placeholder 3"/>
          <p:cNvSpPr>
            <a:spLocks noGrp="1"/>
          </p:cNvSpPr>
          <p:nvPr>
            <p:ph type="body" sz="quarter" idx="11"/>
          </p:nvPr>
        </p:nvSpPr>
        <p:spPr>
          <a:xfrm>
            <a:off x="6477000" y="6705600"/>
            <a:ext cx="2667000" cy="152400"/>
          </a:xfrm>
        </p:spPr>
        <p:txBody>
          <a:bodyPr/>
          <a:lstStyle/>
          <a:p>
            <a:pPr lvl="0"/>
            <a:r>
              <a:rPr lang="en-US" dirty="0"/>
              <a:t>© </a:t>
            </a:r>
            <a:r>
              <a:rPr lang="en-US" dirty="0" err="1"/>
              <a:t>iLexx</a:t>
            </a:r>
            <a:r>
              <a:rPr lang="en-US" dirty="0"/>
              <a:t>/Getty Images RF, © </a:t>
            </a:r>
            <a:r>
              <a:rPr lang="en-US" dirty="0" err="1"/>
              <a:t>Purestock</a:t>
            </a:r>
            <a:r>
              <a:rPr lang="en-US" dirty="0"/>
              <a:t>/ </a:t>
            </a:r>
            <a:r>
              <a:rPr lang="en-US" dirty="0" err="1"/>
              <a:t>Superstock</a:t>
            </a:r>
            <a:r>
              <a:rPr lang="en-US" dirty="0"/>
              <a:t> RF</a:t>
            </a:r>
            <a:endParaRPr lang="en-IN" dirty="0"/>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74"/>
            <a:ext cx="8229600" cy="1176870"/>
          </a:xfrm>
        </p:spPr>
        <p:txBody>
          <a:bodyPr/>
          <a:lstStyle/>
          <a:p>
            <a:r>
              <a:rPr lang="en-US" altLang="en-US" b="1" dirty="0">
                <a:ea typeface="ＭＳ Ｐゴシック" pitchFamily="34" charset="-128"/>
              </a:rPr>
              <a:t>Curvilinear Motion: Position, Velocity &amp; Acceleration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464174"/>
            <a:ext cx="7772400" cy="881653"/>
          </a:xfrm>
        </p:spPr>
        <p:txBody>
          <a:bodyPr/>
          <a:lstStyle/>
          <a:p>
            <a:r>
              <a:rPr lang="en-US" altLang="en-US" sz="2800" b="1" dirty="0"/>
              <a:t>The snowboarder and the train both undergo curvilinear motion.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70453"/>
            <a:ext cx="3278875" cy="222963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78" y="2895600"/>
            <a:ext cx="3375566" cy="2255672"/>
          </a:xfrm>
          <a:prstGeom prst="rect">
            <a:avLst/>
          </a:prstGeom>
        </p:spPr>
      </p:pic>
      <p:sp>
        <p:nvSpPr>
          <p:cNvPr id="6" name="Content Placeholder 5"/>
          <p:cNvSpPr>
            <a:spLocks noGrp="1"/>
          </p:cNvSpPr>
          <p:nvPr>
            <p:ph idx="13"/>
          </p:nvPr>
        </p:nvSpPr>
        <p:spPr>
          <a:xfrm>
            <a:off x="457200" y="5523097"/>
            <a:ext cx="8382000" cy="801503"/>
          </a:xfrm>
        </p:spPr>
        <p:txBody>
          <a:bodyPr/>
          <a:lstStyle/>
          <a:p>
            <a:pPr marL="292608" indent="-292608">
              <a:buFont typeface="Arial" panose="020B0604020202020204" pitchFamily="34" charset="0"/>
              <a:buChar char="•"/>
            </a:pPr>
            <a:r>
              <a:rPr lang="en-US" altLang="en-US" dirty="0"/>
              <a:t>A particle moving along a curve other than a straight line is in </a:t>
            </a:r>
            <a:r>
              <a:rPr lang="en-US" altLang="en-US" i="1" dirty="0"/>
              <a:t>curvilinear motion</a:t>
            </a:r>
            <a:r>
              <a:rPr lang="en-US" altLang="en-US" dirty="0"/>
              <a:t>.</a:t>
            </a:r>
          </a:p>
        </p:txBody>
      </p:sp>
      <p:sp>
        <p:nvSpPr>
          <p:cNvPr id="5" name="Text Placeholder 4"/>
          <p:cNvSpPr>
            <a:spLocks noGrp="1"/>
          </p:cNvSpPr>
          <p:nvPr>
            <p:ph type="body" sz="quarter" idx="11"/>
          </p:nvPr>
        </p:nvSpPr>
        <p:spPr/>
        <p:txBody>
          <a:bodyPr/>
          <a:lstStyle/>
          <a:p>
            <a:r>
              <a:rPr lang="en-US" dirty="0"/>
              <a:t>© </a:t>
            </a:r>
            <a:r>
              <a:rPr lang="en-US" dirty="0" err="1"/>
              <a:t>Purestock</a:t>
            </a:r>
            <a:r>
              <a:rPr lang="en-US" dirty="0"/>
              <a:t>/ </a:t>
            </a:r>
            <a:r>
              <a:rPr lang="en-US" dirty="0" err="1"/>
              <a:t>Superstock</a:t>
            </a:r>
            <a:r>
              <a:rPr lang="en-US" dirty="0"/>
              <a:t> RF, © Tony Hertz/ </a:t>
            </a:r>
            <a:r>
              <a:rPr lang="en-US" dirty="0" err="1"/>
              <a:t>Alamy</a:t>
            </a:r>
            <a:endParaRPr lang="en-IN" dirty="0"/>
          </a:p>
          <a:p>
            <a:r>
              <a:rPr lang="en-US" dirty="0"/>
              <a:t>,</a:t>
            </a:r>
          </a:p>
        </p:txBody>
      </p:sp>
    </p:spTree>
    <p:extLst>
      <p:ext uri="{BB962C8B-B14F-4D97-AF65-F5344CB8AC3E}">
        <p14:creationId xmlns:p14="http://schemas.microsoft.com/office/powerpoint/2010/main" val="2127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79945"/>
          </a:xfrm>
        </p:spPr>
        <p:txBody>
          <a:bodyPr/>
          <a:lstStyle/>
          <a:p>
            <a:r>
              <a:rPr lang="en-US" altLang="en-US" b="1" dirty="0">
                <a:ea typeface="ＭＳ Ｐゴシック" pitchFamily="34" charset="-128"/>
              </a:rPr>
              <a:t>Curvilinear Motion: Position, Velocity &amp; Acceleration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457200" y="1524000"/>
            <a:ext cx="8229600" cy="728639"/>
          </a:xfrm>
        </p:spPr>
        <p:txBody>
          <a:bodyPr/>
          <a:lstStyle/>
          <a:p>
            <a:pPr marL="292608" indent="-292608">
              <a:buFont typeface="Arial" panose="020B0604020202020204" pitchFamily="34" charset="0"/>
              <a:buChar char="•"/>
            </a:pPr>
            <a:r>
              <a:rPr lang="en-US" altLang="en-US" sz="2000" dirty="0"/>
              <a:t>The</a:t>
            </a:r>
            <a:r>
              <a:rPr lang="en-US" altLang="en-US" sz="2000" i="1" dirty="0"/>
              <a:t> position vector</a:t>
            </a:r>
            <a:r>
              <a:rPr lang="en-US" altLang="en-US" sz="2000" dirty="0"/>
              <a:t> of a particle at time </a:t>
            </a:r>
            <a:r>
              <a:rPr lang="en-US" altLang="en-US" sz="2000" i="1" dirty="0"/>
              <a:t>t</a:t>
            </a:r>
            <a:r>
              <a:rPr lang="en-US" altLang="en-US" sz="2000" dirty="0"/>
              <a:t> is defined by a vector between origin </a:t>
            </a:r>
            <a:r>
              <a:rPr lang="en-US" altLang="en-US" sz="2000" i="1" dirty="0"/>
              <a:t>O</a:t>
            </a:r>
            <a:r>
              <a:rPr lang="en-US" altLang="en-US" sz="2000" dirty="0"/>
              <a:t> of a fixed reference frame and the position occupied by particle</a:t>
            </a:r>
            <a:r>
              <a:rPr lang="en-US" altLang="en-US" sz="2000" i="1" dirty="0"/>
              <a:t>.</a:t>
            </a:r>
          </a:p>
        </p:txBody>
      </p:sp>
      <p:sp>
        <p:nvSpPr>
          <p:cNvPr id="6" name="Content Placeholder 5"/>
          <p:cNvSpPr>
            <a:spLocks noGrp="1"/>
          </p:cNvSpPr>
          <p:nvPr>
            <p:ph idx="13"/>
          </p:nvPr>
        </p:nvSpPr>
        <p:spPr>
          <a:xfrm>
            <a:off x="457200" y="2362200"/>
            <a:ext cx="6324600" cy="373906"/>
          </a:xfrm>
        </p:spPr>
        <p:txBody>
          <a:bodyPr/>
          <a:lstStyle/>
          <a:p>
            <a:pPr marL="292608" indent="-292608">
              <a:buFont typeface="Arial" panose="020B0604020202020204" pitchFamily="34" charset="0"/>
              <a:buChar char="•"/>
            </a:pPr>
            <a:r>
              <a:rPr lang="en-US" altLang="en-US" sz="2000" dirty="0"/>
              <a:t>Consider a particle which occupies position</a:t>
            </a:r>
            <a:r>
              <a:rPr lang="en-US" altLang="en-US" sz="2000" i="1" dirty="0"/>
              <a:t> P </a:t>
            </a:r>
            <a:r>
              <a:rPr lang="en-US" altLang="en-US" sz="2000" dirty="0"/>
              <a:t>defined by</a:t>
            </a:r>
            <a:endParaRPr lang="en-US" sz="2000" dirty="0"/>
          </a:p>
        </p:txBody>
      </p:sp>
      <p:graphicFrame>
        <p:nvGraphicFramePr>
          <p:cNvPr id="10" name="Object 5"/>
          <p:cNvGraphicFramePr>
            <a:graphicFrameLocks noChangeAspect="1"/>
          </p:cNvGraphicFramePr>
          <p:nvPr>
            <p:extLst>
              <p:ext uri="{D42A27DB-BD31-4B8C-83A1-F6EECF244321}">
                <p14:modId xmlns:p14="http://schemas.microsoft.com/office/powerpoint/2010/main" val="1016186905"/>
              </p:ext>
            </p:extLst>
          </p:nvPr>
        </p:nvGraphicFramePr>
        <p:xfrm>
          <a:off x="6688348" y="2445156"/>
          <a:ext cx="177803" cy="228645"/>
        </p:xfrm>
        <a:graphic>
          <a:graphicData uri="http://schemas.openxmlformats.org/presentationml/2006/ole">
            <mc:AlternateContent xmlns:mc="http://schemas.openxmlformats.org/markup-compatibility/2006">
              <mc:Choice xmlns:v="urn:schemas-microsoft-com:vml" Requires="v">
                <p:oleObj spid="_x0000_s54797" name="Equation" r:id="rId3" imgW="177646" imgH="228402" progId="Equation.3">
                  <p:embed/>
                </p:oleObj>
              </mc:Choice>
              <mc:Fallback>
                <p:oleObj name="Equation" r:id="rId3" imgW="177646"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348" y="2445156"/>
                        <a:ext cx="177803" cy="228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6800654" y="2362200"/>
            <a:ext cx="1828800" cy="322596"/>
          </a:xfrm>
        </p:spPr>
        <p:txBody>
          <a:bodyPr/>
          <a:lstStyle/>
          <a:p>
            <a:r>
              <a:rPr lang="en-US" altLang="en-US" sz="2000" dirty="0"/>
              <a:t>at time </a:t>
            </a:r>
            <a:r>
              <a:rPr lang="en-US" altLang="en-US" sz="2000" i="1" dirty="0"/>
              <a:t>t</a:t>
            </a:r>
            <a:r>
              <a:rPr lang="en-US" altLang="en-US" sz="2000" dirty="0"/>
              <a:t> and </a:t>
            </a:r>
            <a:r>
              <a:rPr lang="en-US" altLang="en-US" sz="2000" i="1" dirty="0"/>
              <a:t>P′</a:t>
            </a:r>
            <a:endParaRPr lang="en-US" sz="2000" dirty="0"/>
          </a:p>
        </p:txBody>
      </p:sp>
      <p:sp>
        <p:nvSpPr>
          <p:cNvPr id="14" name="Content Placeholder 13"/>
          <p:cNvSpPr>
            <a:spLocks noGrp="1"/>
          </p:cNvSpPr>
          <p:nvPr>
            <p:ph idx="15"/>
          </p:nvPr>
        </p:nvSpPr>
        <p:spPr>
          <a:xfrm>
            <a:off x="744748" y="2734840"/>
            <a:ext cx="1295400" cy="354856"/>
          </a:xfrm>
        </p:spPr>
        <p:txBody>
          <a:bodyPr/>
          <a:lstStyle/>
          <a:p>
            <a:r>
              <a:rPr lang="en-US" altLang="en-US" sz="2000" dirty="0"/>
              <a:t>defined by</a:t>
            </a:r>
            <a:endParaRPr lang="en-US" sz="2000" dirty="0"/>
          </a:p>
        </p:txBody>
      </p:sp>
      <p:graphicFrame>
        <p:nvGraphicFramePr>
          <p:cNvPr id="11" name="Object 6"/>
          <p:cNvGraphicFramePr>
            <a:graphicFrameLocks noChangeAspect="1"/>
          </p:cNvGraphicFramePr>
          <p:nvPr>
            <p:extLst>
              <p:ext uri="{D42A27DB-BD31-4B8C-83A1-F6EECF244321}">
                <p14:modId xmlns:p14="http://schemas.microsoft.com/office/powerpoint/2010/main" val="569194765"/>
              </p:ext>
            </p:extLst>
          </p:nvPr>
        </p:nvGraphicFramePr>
        <p:xfrm>
          <a:off x="1949450" y="2814638"/>
          <a:ext cx="1143000" cy="320675"/>
        </p:xfrm>
        <a:graphic>
          <a:graphicData uri="http://schemas.openxmlformats.org/presentationml/2006/ole">
            <mc:AlternateContent xmlns:mc="http://schemas.openxmlformats.org/markup-compatibility/2006">
              <mc:Choice xmlns:v="urn:schemas-microsoft-com:vml" Requires="v">
                <p:oleObj spid="_x0000_s54798" name="Equation" r:id="rId5" imgW="533160" imgH="164880" progId="Equation.DSMT4">
                  <p:embed/>
                </p:oleObj>
              </mc:Choice>
              <mc:Fallback>
                <p:oleObj name="Equation" r:id="rId5" imgW="533160" imgH="164880" progId="Equation.DSMT4">
                  <p:embed/>
                  <p:pic>
                    <p:nvPicPr>
                      <p:cNvPr id="0" name=""/>
                      <p:cNvPicPr>
                        <a:picLocks noChangeAspect="1" noChangeArrowheads="1"/>
                      </p:cNvPicPr>
                      <p:nvPr/>
                    </p:nvPicPr>
                    <p:blipFill>
                      <a:blip r:embed="rId6"/>
                      <a:srcRect/>
                      <a:stretch>
                        <a:fillRect/>
                      </a:stretch>
                    </p:blipFill>
                    <p:spPr bwMode="auto">
                      <a:xfrm>
                        <a:off x="1949450" y="2814638"/>
                        <a:ext cx="1143000" cy="320675"/>
                      </a:xfrm>
                      <a:prstGeom prst="rect">
                        <a:avLst/>
                      </a:prstGeom>
                      <a:noFill/>
                    </p:spPr>
                  </p:pic>
                </p:oleObj>
              </mc:Fallback>
            </mc:AlternateContent>
          </a:graphicData>
        </a:graphic>
      </p:graphicFrame>
      <p:pic>
        <p:nvPicPr>
          <p:cNvPr id="13" name="Picture 12" descr="In a graph of the particle's position as a function of time, the difference between r and r' is delta r, while the distance between the two positions is delta 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3557" y="3438796"/>
            <a:ext cx="4296886" cy="2985337"/>
          </a:xfrm>
          <a:prstGeom prst="rect">
            <a:avLst/>
          </a:prstGeom>
        </p:spPr>
      </p:pic>
    </p:spTree>
    <p:extLst>
      <p:ext uri="{BB962C8B-B14F-4D97-AF65-F5344CB8AC3E}">
        <p14:creationId xmlns:p14="http://schemas.microsoft.com/office/powerpoint/2010/main" val="17347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06734"/>
          </a:xfrm>
        </p:spPr>
        <p:txBody>
          <a:bodyPr/>
          <a:lstStyle/>
          <a:p>
            <a:r>
              <a:rPr lang="en-US" altLang="en-US" b="1" dirty="0">
                <a:ea typeface="ＭＳ Ｐゴシック" pitchFamily="34" charset="-128"/>
              </a:rPr>
              <a:t>Curvilinear Motion: Position, Velocity &amp; Acceleration </a:t>
            </a:r>
            <a:r>
              <a:rPr lang="en-US" altLang="en-US" sz="1000" dirty="0">
                <a:ea typeface="ＭＳ Ｐゴシック" pitchFamily="34" charset="-128"/>
              </a:rPr>
              <a:t>3</a:t>
            </a:r>
            <a:endParaRPr lang="en-US" sz="1000" dirty="0"/>
          </a:p>
        </p:txBody>
      </p:sp>
      <p:sp>
        <p:nvSpPr>
          <p:cNvPr id="3" name="Content Placeholder 2"/>
          <p:cNvSpPr>
            <a:spLocks noGrp="1"/>
          </p:cNvSpPr>
          <p:nvPr>
            <p:ph idx="1"/>
          </p:nvPr>
        </p:nvSpPr>
        <p:spPr>
          <a:xfrm>
            <a:off x="457200" y="1556747"/>
            <a:ext cx="3352800" cy="881653"/>
          </a:xfrm>
        </p:spPr>
        <p:txBody>
          <a:bodyPr/>
          <a:lstStyle/>
          <a:p>
            <a:pPr algn="ctr"/>
            <a:r>
              <a:rPr lang="en-US" altLang="en-US" dirty="0"/>
              <a:t>Instantaneous velocity (vector)</a:t>
            </a:r>
          </a:p>
        </p:txBody>
      </p:sp>
      <p:graphicFrame>
        <p:nvGraphicFramePr>
          <p:cNvPr id="10" name="Object 1"/>
          <p:cNvGraphicFramePr>
            <a:graphicFrameLocks noChangeAspect="1"/>
          </p:cNvGraphicFramePr>
          <p:nvPr>
            <p:extLst>
              <p:ext uri="{D42A27DB-BD31-4B8C-83A1-F6EECF244321}">
                <p14:modId xmlns:p14="http://schemas.microsoft.com/office/powerpoint/2010/main" val="3002773507"/>
              </p:ext>
            </p:extLst>
          </p:nvPr>
        </p:nvGraphicFramePr>
        <p:xfrm>
          <a:off x="974725" y="2667000"/>
          <a:ext cx="1844675" cy="688975"/>
        </p:xfrm>
        <a:graphic>
          <a:graphicData uri="http://schemas.openxmlformats.org/presentationml/2006/ole">
            <mc:AlternateContent xmlns:mc="http://schemas.openxmlformats.org/markup-compatibility/2006">
              <mc:Choice xmlns:v="urn:schemas-microsoft-com:vml" Requires="v">
                <p:oleObj spid="_x0000_s55714" name="Equation" r:id="rId3" imgW="1054100" imgH="393700" progId="">
                  <p:embed/>
                </p:oleObj>
              </mc:Choice>
              <mc:Fallback>
                <p:oleObj name="Equation" r:id="rId3" imgW="1054100" imgH="393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2667000"/>
                        <a:ext cx="184467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523" y="3638147"/>
            <a:ext cx="3453077" cy="2838853"/>
          </a:xfrm>
          <a:prstGeom prst="rect">
            <a:avLst/>
          </a:prstGeom>
        </p:spPr>
      </p:pic>
      <p:sp>
        <p:nvSpPr>
          <p:cNvPr id="6" name="Content Placeholder 5"/>
          <p:cNvSpPr>
            <a:spLocks noGrp="1"/>
          </p:cNvSpPr>
          <p:nvPr>
            <p:ph idx="13"/>
          </p:nvPr>
        </p:nvSpPr>
        <p:spPr>
          <a:xfrm>
            <a:off x="4724400" y="1575756"/>
            <a:ext cx="3352800" cy="801503"/>
          </a:xfrm>
        </p:spPr>
        <p:txBody>
          <a:bodyPr/>
          <a:lstStyle/>
          <a:p>
            <a:pPr algn="ctr"/>
            <a:r>
              <a:rPr lang="en-US" altLang="en-US" dirty="0"/>
              <a:t>Instantaneous speed (scalar)</a:t>
            </a:r>
          </a:p>
        </p:txBody>
      </p:sp>
      <p:graphicFrame>
        <p:nvGraphicFramePr>
          <p:cNvPr id="11" name="Object 7"/>
          <p:cNvGraphicFramePr>
            <a:graphicFrameLocks noChangeAspect="1"/>
          </p:cNvGraphicFramePr>
          <p:nvPr>
            <p:extLst>
              <p:ext uri="{D42A27DB-BD31-4B8C-83A1-F6EECF244321}">
                <p14:modId xmlns:p14="http://schemas.microsoft.com/office/powerpoint/2010/main" val="3362478765"/>
              </p:ext>
            </p:extLst>
          </p:nvPr>
        </p:nvGraphicFramePr>
        <p:xfrm>
          <a:off x="5638800" y="2613662"/>
          <a:ext cx="1778000" cy="687388"/>
        </p:xfrm>
        <a:graphic>
          <a:graphicData uri="http://schemas.openxmlformats.org/presentationml/2006/ole">
            <mc:AlternateContent xmlns:mc="http://schemas.openxmlformats.org/markup-compatibility/2006">
              <mc:Choice xmlns:v="urn:schemas-microsoft-com:vml" Requires="v">
                <p:oleObj spid="_x0000_s55715" name="Equation" r:id="rId6" imgW="1016000" imgH="393700" progId="">
                  <p:embed/>
                </p:oleObj>
              </mc:Choice>
              <mc:Fallback>
                <p:oleObj name="Equation" r:id="rId6" imgW="1016000" imgH="3937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613662"/>
                        <a:ext cx="1778000"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descr="The instantaneous velocity vector points in the current direction of the particle motion, while s is the length the particle has travelled along its path"/>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5118" y="3687771"/>
            <a:ext cx="3579282" cy="2789229"/>
          </a:xfrm>
          <a:prstGeom prst="rect">
            <a:avLst/>
          </a:prstGeom>
        </p:spPr>
      </p:pic>
    </p:spTree>
    <p:extLst>
      <p:ext uri="{BB962C8B-B14F-4D97-AF65-F5344CB8AC3E}">
        <p14:creationId xmlns:p14="http://schemas.microsoft.com/office/powerpoint/2010/main" val="95990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50008"/>
          </a:xfrm>
        </p:spPr>
        <p:txBody>
          <a:bodyPr/>
          <a:lstStyle/>
          <a:p>
            <a:r>
              <a:rPr lang="en-US" altLang="en-US" b="1" dirty="0">
                <a:ea typeface="ＭＳ Ｐゴシック" pitchFamily="34" charset="-128"/>
              </a:rPr>
              <a:t>Curvilinear Motion: Position, Velocity &amp; Acceleration </a:t>
            </a:r>
            <a:r>
              <a:rPr lang="en-US" altLang="en-US" sz="1000" dirty="0">
                <a:ea typeface="ＭＳ Ｐゴシック" pitchFamily="34" charset="-128"/>
              </a:rPr>
              <a:t>4</a:t>
            </a:r>
            <a:endParaRPr lang="en-US" sz="1000" dirty="0"/>
          </a:p>
        </p:txBody>
      </p:sp>
      <p:sp>
        <p:nvSpPr>
          <p:cNvPr id="3" name="Content Placeholder 2"/>
          <p:cNvSpPr>
            <a:spLocks noGrp="1"/>
          </p:cNvSpPr>
          <p:nvPr>
            <p:ph idx="1"/>
          </p:nvPr>
        </p:nvSpPr>
        <p:spPr>
          <a:xfrm>
            <a:off x="457200" y="1735043"/>
            <a:ext cx="2362200" cy="339915"/>
          </a:xfrm>
        </p:spPr>
        <p:txBody>
          <a:bodyPr/>
          <a:lstStyle/>
          <a:p>
            <a:pPr marL="292608" indent="-292608">
              <a:buFont typeface="Arial" panose="020B0604020202020204" pitchFamily="34" charset="0"/>
              <a:buChar char="•"/>
            </a:pPr>
            <a:r>
              <a:rPr lang="en-US" altLang="en-US" sz="2000" dirty="0"/>
              <a:t>Consider velocity</a:t>
            </a:r>
            <a:endParaRPr lang="en-US" sz="2000" dirty="0"/>
          </a:p>
        </p:txBody>
      </p:sp>
      <p:graphicFrame>
        <p:nvGraphicFramePr>
          <p:cNvPr id="10" name="Object 5"/>
          <p:cNvGraphicFramePr>
            <a:graphicFrameLocks noChangeAspect="1"/>
          </p:cNvGraphicFramePr>
          <p:nvPr>
            <p:extLst>
              <p:ext uri="{D42A27DB-BD31-4B8C-83A1-F6EECF244321}">
                <p14:modId xmlns:p14="http://schemas.microsoft.com/office/powerpoint/2010/main" val="2971089929"/>
              </p:ext>
            </p:extLst>
          </p:nvPr>
        </p:nvGraphicFramePr>
        <p:xfrm>
          <a:off x="2692878" y="1816136"/>
          <a:ext cx="184404" cy="241264"/>
        </p:xfrm>
        <a:graphic>
          <a:graphicData uri="http://schemas.openxmlformats.org/presentationml/2006/ole">
            <mc:AlternateContent xmlns:mc="http://schemas.openxmlformats.org/markup-compatibility/2006">
              <mc:Choice xmlns:v="urn:schemas-microsoft-com:vml" Requires="v">
                <p:oleObj spid="_x0000_s57041" name="Equation" r:id="rId3" imgW="177646" imgH="241091" progId="Equation.3">
                  <p:embed/>
                </p:oleObj>
              </mc:Choice>
              <mc:Fallback>
                <p:oleObj name="Equation" r:id="rId3" imgW="177646"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878" y="1816136"/>
                        <a:ext cx="184404" cy="241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2810774" y="1742540"/>
            <a:ext cx="3657600" cy="373906"/>
          </a:xfrm>
        </p:spPr>
        <p:txBody>
          <a:bodyPr/>
          <a:lstStyle/>
          <a:p>
            <a:r>
              <a:rPr lang="en-US" altLang="en-US" sz="2000" dirty="0"/>
              <a:t>of a particle at time </a:t>
            </a:r>
            <a:r>
              <a:rPr lang="en-US" altLang="en-US" sz="2000" i="1" dirty="0"/>
              <a:t>t</a:t>
            </a:r>
            <a:r>
              <a:rPr lang="en-US" altLang="en-US" sz="2000" dirty="0"/>
              <a:t> and velocity</a:t>
            </a:r>
            <a:endParaRPr lang="en-US" sz="2000" dirty="0"/>
          </a:p>
        </p:txBody>
      </p:sp>
      <p:graphicFrame>
        <p:nvGraphicFramePr>
          <p:cNvPr id="11" name="Object 6"/>
          <p:cNvGraphicFramePr>
            <a:graphicFrameLocks noChangeAspect="1"/>
          </p:cNvGraphicFramePr>
          <p:nvPr>
            <p:extLst>
              <p:ext uri="{D42A27DB-BD31-4B8C-83A1-F6EECF244321}">
                <p14:modId xmlns:p14="http://schemas.microsoft.com/office/powerpoint/2010/main" val="2196882145"/>
              </p:ext>
            </p:extLst>
          </p:nvPr>
        </p:nvGraphicFramePr>
        <p:xfrm>
          <a:off x="6324600" y="1791929"/>
          <a:ext cx="1157003" cy="381130"/>
        </p:xfrm>
        <a:graphic>
          <a:graphicData uri="http://schemas.openxmlformats.org/presentationml/2006/ole">
            <mc:AlternateContent xmlns:mc="http://schemas.openxmlformats.org/markup-compatibility/2006">
              <mc:Choice xmlns:v="urn:schemas-microsoft-com:vml" Requires="v">
                <p:oleObj spid="_x0000_s57042" name="Equation" r:id="rId5" imgW="520560" imgH="177480" progId="Equation.DSMT4">
                  <p:embed/>
                </p:oleObj>
              </mc:Choice>
              <mc:Fallback>
                <p:oleObj name="Equation" r:id="rId5" imgW="520560" imgH="177480" progId="Equation.DSMT4">
                  <p:embed/>
                  <p:pic>
                    <p:nvPicPr>
                      <p:cNvPr id="0" name=""/>
                      <p:cNvPicPr>
                        <a:picLocks noChangeAspect="1" noChangeArrowheads="1"/>
                      </p:cNvPicPr>
                      <p:nvPr/>
                    </p:nvPicPr>
                    <p:blipFill>
                      <a:blip r:embed="rId6"/>
                      <a:srcRect/>
                      <a:stretch>
                        <a:fillRect/>
                      </a:stretch>
                    </p:blipFill>
                    <p:spPr bwMode="auto">
                      <a:xfrm>
                        <a:off x="6324600" y="1791929"/>
                        <a:ext cx="1157003" cy="381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1606504674"/>
              </p:ext>
            </p:extLst>
          </p:nvPr>
        </p:nvGraphicFramePr>
        <p:xfrm>
          <a:off x="1617663" y="2286000"/>
          <a:ext cx="2065337" cy="688975"/>
        </p:xfrm>
        <a:graphic>
          <a:graphicData uri="http://schemas.openxmlformats.org/presentationml/2006/ole">
            <mc:AlternateContent xmlns:mc="http://schemas.openxmlformats.org/markup-compatibility/2006">
              <mc:Choice xmlns:v="urn:schemas-microsoft-com:vml" Requires="v">
                <p:oleObj spid="_x0000_s57043" name="Equation" r:id="rId7" imgW="1180588" imgH="393529" progId="">
                  <p:embed/>
                </p:oleObj>
              </mc:Choice>
              <mc:Fallback>
                <p:oleObj name="Equation" r:id="rId7" imgW="1180588" imgH="393529"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7663" y="2286000"/>
                        <a:ext cx="2065337"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3631722" y="2388078"/>
            <a:ext cx="3810000" cy="390342"/>
          </a:xfrm>
        </p:spPr>
        <p:txBody>
          <a:bodyPr/>
          <a:lstStyle/>
          <a:p>
            <a:r>
              <a:rPr lang="en-US" altLang="en-US" sz="2000" dirty="0"/>
              <a:t>instantaneous acceleration (vector)</a:t>
            </a: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3257" y="3124200"/>
            <a:ext cx="2209143" cy="2529159"/>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5156" y="3056329"/>
            <a:ext cx="2286566" cy="2591097"/>
          </a:xfrm>
          <a:prstGeom prst="rect">
            <a:avLst/>
          </a:prstGeom>
        </p:spPr>
      </p:pic>
      <p:sp>
        <p:nvSpPr>
          <p:cNvPr id="8" name="Content Placeholder 7"/>
          <p:cNvSpPr>
            <a:spLocks noGrp="1"/>
          </p:cNvSpPr>
          <p:nvPr>
            <p:ph idx="15"/>
          </p:nvPr>
        </p:nvSpPr>
        <p:spPr>
          <a:xfrm>
            <a:off x="457200" y="5785485"/>
            <a:ext cx="8229600" cy="615315"/>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In general, the acceleration vector is not tangent to the particle path and velocity vector.</a:t>
            </a:r>
          </a:p>
        </p:txBody>
      </p:sp>
    </p:spTree>
    <p:extLst>
      <p:ext uri="{BB962C8B-B14F-4D97-AF65-F5344CB8AC3E}">
        <p14:creationId xmlns:p14="http://schemas.microsoft.com/office/powerpoint/2010/main" val="33759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255"/>
            <a:ext cx="8229600" cy="1079945"/>
          </a:xfrm>
        </p:spPr>
        <p:txBody>
          <a:bodyPr/>
          <a:lstStyle/>
          <a:p>
            <a:r>
              <a:rPr lang="en-US" altLang="en-US" b="1" dirty="0">
                <a:ea typeface="ＭＳ Ｐゴシック" pitchFamily="34" charset="-128"/>
              </a:rPr>
              <a:t>Rectangular Components of Velocity &amp; Acceleration </a:t>
            </a:r>
            <a:r>
              <a:rPr lang="en-US" altLang="en-US" sz="1000" dirty="0">
                <a:ea typeface="ＭＳ Ｐゴシック" pitchFamily="34" charset="-128"/>
              </a:rPr>
              <a:t>1</a:t>
            </a:r>
            <a:endParaRPr lang="en-US" sz="10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27" y="1600200"/>
            <a:ext cx="2441980" cy="2560645"/>
          </a:xfrm>
          <a:prstGeom prst="rect">
            <a:avLst/>
          </a:prstGeom>
        </p:spPr>
      </p:pic>
      <p:sp>
        <p:nvSpPr>
          <p:cNvPr id="3" name="Content Placeholder 2"/>
          <p:cNvSpPr>
            <a:spLocks noGrp="1"/>
          </p:cNvSpPr>
          <p:nvPr>
            <p:ph idx="1"/>
          </p:nvPr>
        </p:nvSpPr>
        <p:spPr>
          <a:xfrm>
            <a:off x="3200400" y="1633561"/>
            <a:ext cx="5486400" cy="728639"/>
          </a:xfrm>
        </p:spPr>
        <p:txBody>
          <a:bodyPr/>
          <a:lstStyle/>
          <a:p>
            <a:pPr marL="292608" indent="-292608">
              <a:buFont typeface="Arial" panose="020B0604020202020204" pitchFamily="34" charset="0"/>
              <a:buChar char="•"/>
            </a:pPr>
            <a:r>
              <a:rPr lang="en-US" altLang="en-US" sz="2000" dirty="0"/>
              <a:t>When position vector of particle </a:t>
            </a:r>
            <a:r>
              <a:rPr lang="en-US" altLang="en-US" sz="2000" i="1" dirty="0"/>
              <a:t>P</a:t>
            </a:r>
            <a:r>
              <a:rPr lang="en-US" altLang="en-US" sz="2000" dirty="0"/>
              <a:t> is given by its rectangular components,</a:t>
            </a:r>
          </a:p>
        </p:txBody>
      </p:sp>
      <p:graphicFrame>
        <p:nvGraphicFramePr>
          <p:cNvPr id="10" name="Object 6"/>
          <p:cNvGraphicFramePr>
            <a:graphicFrameLocks noChangeAspect="1"/>
          </p:cNvGraphicFramePr>
          <p:nvPr>
            <p:extLst>
              <p:ext uri="{D42A27DB-BD31-4B8C-83A1-F6EECF244321}">
                <p14:modId xmlns:p14="http://schemas.microsoft.com/office/powerpoint/2010/main" val="1322246908"/>
              </p:ext>
            </p:extLst>
          </p:nvPr>
        </p:nvGraphicFramePr>
        <p:xfrm>
          <a:off x="3824288" y="2479618"/>
          <a:ext cx="1676400" cy="355600"/>
        </p:xfrm>
        <a:graphic>
          <a:graphicData uri="http://schemas.openxmlformats.org/presentationml/2006/ole">
            <mc:AlternateContent xmlns:mc="http://schemas.openxmlformats.org/markup-compatibility/2006">
              <mc:Choice xmlns:v="urn:schemas-microsoft-com:vml" Requires="v">
                <p:oleObj spid="_x0000_s57959" name="Equation" r:id="rId4" imgW="1675673" imgH="355446" progId="Equation.3">
                  <p:embed/>
                </p:oleObj>
              </mc:Choice>
              <mc:Fallback>
                <p:oleObj name="Equation" r:id="rId4" imgW="1675673"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288" y="2479618"/>
                        <a:ext cx="1676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3200400" y="2994712"/>
            <a:ext cx="2133600" cy="373906"/>
          </a:xfrm>
        </p:spPr>
        <p:txBody>
          <a:bodyPr/>
          <a:lstStyle/>
          <a:p>
            <a:pPr marL="292608" indent="-292608">
              <a:buFont typeface="Arial" panose="020B0604020202020204" pitchFamily="34" charset="0"/>
              <a:buChar char="•"/>
            </a:pPr>
            <a:r>
              <a:rPr lang="en-US" altLang="en-US" sz="2000" dirty="0"/>
              <a:t>Velocity vector,</a:t>
            </a:r>
          </a:p>
        </p:txBody>
      </p:sp>
      <p:graphicFrame>
        <p:nvGraphicFramePr>
          <p:cNvPr id="11" name="Object 5"/>
          <p:cNvGraphicFramePr>
            <a:graphicFrameLocks noChangeAspect="1"/>
          </p:cNvGraphicFramePr>
          <p:nvPr>
            <p:extLst>
              <p:ext uri="{D42A27DB-BD31-4B8C-83A1-F6EECF244321}">
                <p14:modId xmlns:p14="http://schemas.microsoft.com/office/powerpoint/2010/main" val="775320531"/>
              </p:ext>
            </p:extLst>
          </p:nvPr>
        </p:nvGraphicFramePr>
        <p:xfrm>
          <a:off x="3824288" y="3446255"/>
          <a:ext cx="3581400" cy="1219200"/>
        </p:xfrm>
        <a:graphic>
          <a:graphicData uri="http://schemas.openxmlformats.org/presentationml/2006/ole">
            <mc:AlternateContent xmlns:mc="http://schemas.openxmlformats.org/markup-compatibility/2006">
              <mc:Choice xmlns:v="urn:schemas-microsoft-com:vml" Requires="v">
                <p:oleObj spid="_x0000_s57960" name="Equation" r:id="rId6" imgW="3581400" imgH="1219200" progId="Equation.3">
                  <p:embed/>
                </p:oleObj>
              </mc:Choice>
              <mc:Fallback>
                <p:oleObj name="Equation" r:id="rId6" imgW="3581400" imgH="1219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288" y="3446255"/>
                        <a:ext cx="35814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158" y="4310342"/>
            <a:ext cx="1873642" cy="2208627"/>
          </a:xfrm>
          <a:prstGeom prst="rect">
            <a:avLst/>
          </a:prstGeom>
        </p:spPr>
      </p:pic>
      <p:sp>
        <p:nvSpPr>
          <p:cNvPr id="7" name="Content Placeholder 6"/>
          <p:cNvSpPr>
            <a:spLocks noGrp="1"/>
          </p:cNvSpPr>
          <p:nvPr>
            <p:ph idx="14"/>
          </p:nvPr>
        </p:nvSpPr>
        <p:spPr>
          <a:xfrm>
            <a:off x="3200400" y="4727534"/>
            <a:ext cx="2667000" cy="354856"/>
          </a:xfrm>
        </p:spPr>
        <p:txBody>
          <a:bodyPr/>
          <a:lstStyle/>
          <a:p>
            <a:pPr marL="292608" indent="-292608">
              <a:buFont typeface="Arial" panose="020B0604020202020204" pitchFamily="34" charset="0"/>
              <a:buChar char="•"/>
            </a:pPr>
            <a:r>
              <a:rPr lang="en-US" altLang="en-US" sz="2000" dirty="0"/>
              <a:t>Acceleration vector,</a:t>
            </a:r>
          </a:p>
        </p:txBody>
      </p:sp>
      <p:graphicFrame>
        <p:nvGraphicFramePr>
          <p:cNvPr id="12" name="Object 4"/>
          <p:cNvGraphicFramePr>
            <a:graphicFrameLocks noChangeAspect="1"/>
          </p:cNvGraphicFramePr>
          <p:nvPr>
            <p:extLst>
              <p:ext uri="{D42A27DB-BD31-4B8C-83A1-F6EECF244321}">
                <p14:modId xmlns:p14="http://schemas.microsoft.com/office/powerpoint/2010/main" val="4196070185"/>
              </p:ext>
            </p:extLst>
          </p:nvPr>
        </p:nvGraphicFramePr>
        <p:xfrm>
          <a:off x="3824289" y="5156200"/>
          <a:ext cx="4114800" cy="1320800"/>
        </p:xfrm>
        <a:graphic>
          <a:graphicData uri="http://schemas.openxmlformats.org/presentationml/2006/ole">
            <mc:AlternateContent xmlns:mc="http://schemas.openxmlformats.org/markup-compatibility/2006">
              <mc:Choice xmlns:v="urn:schemas-microsoft-com:vml" Requires="v">
                <p:oleObj spid="_x0000_s57961" name="Equation" r:id="rId9" imgW="4114800" imgH="1320800" progId="Equation.3">
                  <p:embed/>
                </p:oleObj>
              </mc:Choice>
              <mc:Fallback>
                <p:oleObj name="Equation" r:id="rId9" imgW="4114800" imgH="1320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4289" y="5156200"/>
                        <a:ext cx="4114800"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7341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61487"/>
          </a:xfrm>
        </p:spPr>
        <p:txBody>
          <a:bodyPr/>
          <a:lstStyle/>
          <a:p>
            <a:r>
              <a:rPr lang="en-US" altLang="en-US" sz="3200" b="1" dirty="0">
                <a:ea typeface="ＭＳ Ｐゴシック" pitchFamily="34" charset="-128"/>
              </a:rPr>
              <a:t>Rectangular Components of Velocity &amp; Acceleration </a:t>
            </a:r>
            <a:r>
              <a:rPr lang="en-US" altLang="en-US" sz="1000" dirty="0">
                <a:ea typeface="ＭＳ Ｐゴシック" pitchFamily="34" charset="-128"/>
              </a:rPr>
              <a:t>2</a:t>
            </a:r>
            <a:endParaRPr lang="en-US" sz="100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91" y="1447800"/>
            <a:ext cx="2674199" cy="1561368"/>
          </a:xfrm>
          <a:prstGeom prst="rect">
            <a:avLst/>
          </a:prstGeom>
        </p:spPr>
      </p:pic>
      <p:sp>
        <p:nvSpPr>
          <p:cNvPr id="3" name="Content Placeholder 2"/>
          <p:cNvSpPr>
            <a:spLocks noGrp="1"/>
          </p:cNvSpPr>
          <p:nvPr>
            <p:ph idx="1"/>
          </p:nvPr>
        </p:nvSpPr>
        <p:spPr>
          <a:xfrm>
            <a:off x="2971800" y="1347156"/>
            <a:ext cx="5410200" cy="980049"/>
          </a:xfrm>
        </p:spPr>
        <p:txBody>
          <a:bodyPr/>
          <a:lstStyle/>
          <a:p>
            <a:pPr marL="292608" indent="-292608">
              <a:spcBef>
                <a:spcPts val="0"/>
              </a:spcBef>
              <a:spcAft>
                <a:spcPts val="0"/>
              </a:spcAft>
              <a:buFont typeface="Arial" panose="020B0604020202020204" pitchFamily="34" charset="0"/>
              <a:buChar char="•"/>
            </a:pPr>
            <a:r>
              <a:rPr lang="en-US" altLang="en-US" sz="2000" dirty="0"/>
              <a:t>Rectangular components particularly effective when component accelerations can be integrated independently, example: motion of a projectile,</a:t>
            </a:r>
          </a:p>
        </p:txBody>
      </p:sp>
      <p:graphicFrame>
        <p:nvGraphicFramePr>
          <p:cNvPr id="20" name="Object 3"/>
          <p:cNvGraphicFramePr>
            <a:graphicFrameLocks noChangeAspect="1"/>
          </p:cNvGraphicFramePr>
          <p:nvPr>
            <p:extLst>
              <p:ext uri="{D42A27DB-BD31-4B8C-83A1-F6EECF244321}">
                <p14:modId xmlns:p14="http://schemas.microsoft.com/office/powerpoint/2010/main" val="87057486"/>
              </p:ext>
            </p:extLst>
          </p:nvPr>
        </p:nvGraphicFramePr>
        <p:xfrm>
          <a:off x="4031962" y="2403136"/>
          <a:ext cx="3994727" cy="334818"/>
        </p:xfrm>
        <a:graphic>
          <a:graphicData uri="http://schemas.openxmlformats.org/presentationml/2006/ole">
            <mc:AlternateContent xmlns:mc="http://schemas.openxmlformats.org/markup-compatibility/2006">
              <mc:Choice xmlns:v="urn:schemas-microsoft-com:vml" Requires="v">
                <p:oleObj spid="_x0000_s58985" name="Equation" r:id="rId4" imgW="4394200" imgH="368300" progId="Equation.3">
                  <p:embed/>
                </p:oleObj>
              </mc:Choice>
              <mc:Fallback>
                <p:oleObj name="Equation" r:id="rId4" imgW="43942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962" y="2403136"/>
                        <a:ext cx="3994727" cy="334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3227714" y="2777966"/>
            <a:ext cx="2622205" cy="377851"/>
          </a:xfrm>
        </p:spPr>
        <p:txBody>
          <a:bodyPr/>
          <a:lstStyle/>
          <a:p>
            <a:r>
              <a:rPr lang="en-US" altLang="en-US" sz="2000" dirty="0"/>
              <a:t>with initial conditions,</a:t>
            </a:r>
          </a:p>
        </p:txBody>
      </p:sp>
      <p:graphicFrame>
        <p:nvGraphicFramePr>
          <p:cNvPr id="19" name="Object 4"/>
          <p:cNvGraphicFramePr>
            <a:graphicFrameLocks noChangeAspect="1"/>
          </p:cNvGraphicFramePr>
          <p:nvPr>
            <p:extLst>
              <p:ext uri="{D42A27DB-BD31-4B8C-83A1-F6EECF244321}">
                <p14:modId xmlns:p14="http://schemas.microsoft.com/office/powerpoint/2010/main" val="3578043421"/>
              </p:ext>
            </p:extLst>
          </p:nvPr>
        </p:nvGraphicFramePr>
        <p:xfrm>
          <a:off x="4007861" y="3217953"/>
          <a:ext cx="4052455" cy="357909"/>
        </p:xfrm>
        <a:graphic>
          <a:graphicData uri="http://schemas.openxmlformats.org/presentationml/2006/ole">
            <mc:AlternateContent xmlns:mc="http://schemas.openxmlformats.org/markup-compatibility/2006">
              <mc:Choice xmlns:v="urn:schemas-microsoft-com:vml" Requires="v">
                <p:oleObj spid="_x0000_s58986" name="Equation" r:id="rId6" imgW="4457700" imgH="393700" progId="Equation.3">
                  <p:embed/>
                </p:oleObj>
              </mc:Choice>
              <mc:Fallback>
                <p:oleObj name="Equation" r:id="rId6" imgW="44577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7861" y="3217953"/>
                        <a:ext cx="4052455" cy="357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3250078" y="3628837"/>
            <a:ext cx="2795600" cy="415636"/>
          </a:xfrm>
        </p:spPr>
        <p:txBody>
          <a:bodyPr/>
          <a:lstStyle/>
          <a:p>
            <a:r>
              <a:rPr lang="en-US" altLang="en-US" sz="2000" dirty="0"/>
              <a:t>Integrating twice yields</a:t>
            </a:r>
          </a:p>
        </p:txBody>
      </p:sp>
      <p:graphicFrame>
        <p:nvGraphicFramePr>
          <p:cNvPr id="18" name="Object 2"/>
          <p:cNvGraphicFramePr>
            <a:graphicFrameLocks noChangeAspect="1"/>
          </p:cNvGraphicFramePr>
          <p:nvPr>
            <p:extLst>
              <p:ext uri="{D42A27DB-BD31-4B8C-83A1-F6EECF244321}">
                <p14:modId xmlns:p14="http://schemas.microsoft.com/office/powerpoint/2010/main" val="740844054"/>
              </p:ext>
            </p:extLst>
          </p:nvPr>
        </p:nvGraphicFramePr>
        <p:xfrm>
          <a:off x="4213462" y="4119383"/>
          <a:ext cx="3358677" cy="755703"/>
        </p:xfrm>
        <a:graphic>
          <a:graphicData uri="http://schemas.openxmlformats.org/presentationml/2006/ole">
            <mc:AlternateContent xmlns:mc="http://schemas.openxmlformats.org/markup-compatibility/2006">
              <mc:Choice xmlns:v="urn:schemas-microsoft-com:vml" Requires="v">
                <p:oleObj spid="_x0000_s58987" name="Equation" r:id="rId8" imgW="4064000" imgH="914400" progId="Equation.3">
                  <p:embed/>
                </p:oleObj>
              </mc:Choice>
              <mc:Fallback>
                <p:oleObj name="Equation" r:id="rId8" imgW="406400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3462" y="4119383"/>
                        <a:ext cx="3358677" cy="7557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Content Placeholder 11"/>
          <p:cNvSpPr>
            <a:spLocks noGrp="1"/>
          </p:cNvSpPr>
          <p:nvPr>
            <p:ph idx="15"/>
          </p:nvPr>
        </p:nvSpPr>
        <p:spPr>
          <a:xfrm>
            <a:off x="3011303" y="4981746"/>
            <a:ext cx="4837297" cy="457200"/>
          </a:xfrm>
        </p:spPr>
        <p:txBody>
          <a:bodyPr/>
          <a:lstStyle/>
          <a:p>
            <a:pPr marL="292608" indent="-292608">
              <a:buFont typeface="Arial" panose="020B0604020202020204" pitchFamily="34" charset="0"/>
              <a:buChar char="•"/>
            </a:pPr>
            <a:r>
              <a:rPr lang="en-US" altLang="en-US" sz="2000" dirty="0"/>
              <a:t>Motion in horizontal direction is uniform.</a:t>
            </a:r>
          </a:p>
        </p:txBody>
      </p:sp>
      <p:sp>
        <p:nvSpPr>
          <p:cNvPr id="13" name="Content Placeholder 12"/>
          <p:cNvSpPr>
            <a:spLocks noGrp="1"/>
          </p:cNvSpPr>
          <p:nvPr>
            <p:ph idx="16"/>
          </p:nvPr>
        </p:nvSpPr>
        <p:spPr>
          <a:xfrm>
            <a:off x="3011303" y="5428886"/>
            <a:ext cx="5980297" cy="377851"/>
          </a:xfrm>
        </p:spPr>
        <p:txBody>
          <a:bodyPr/>
          <a:lstStyle/>
          <a:p>
            <a:pPr marL="292608" indent="-292608">
              <a:buFont typeface="Arial" panose="020B0604020202020204" pitchFamily="34" charset="0"/>
              <a:buChar char="•"/>
            </a:pPr>
            <a:r>
              <a:rPr lang="en-US" altLang="en-US" sz="2000" dirty="0"/>
              <a:t>Motion in vertical direction is uniformly accelerated.</a:t>
            </a:r>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364" y="4377241"/>
            <a:ext cx="2641836" cy="1642559"/>
          </a:xfrm>
          <a:prstGeom prst="rect">
            <a:avLst/>
          </a:prstGeom>
        </p:spPr>
      </p:pic>
      <p:sp>
        <p:nvSpPr>
          <p:cNvPr id="14" name="Content Placeholder 13"/>
          <p:cNvSpPr>
            <a:spLocks noGrp="1"/>
          </p:cNvSpPr>
          <p:nvPr>
            <p:ph idx="17"/>
          </p:nvPr>
        </p:nvSpPr>
        <p:spPr>
          <a:xfrm>
            <a:off x="2971800" y="5842118"/>
            <a:ext cx="5715000" cy="669386"/>
          </a:xfrm>
        </p:spPr>
        <p:txBody>
          <a:bodyPr/>
          <a:lstStyle/>
          <a:p>
            <a:pPr marL="292608" indent="-292608">
              <a:spcBef>
                <a:spcPts val="0"/>
              </a:spcBef>
              <a:spcAft>
                <a:spcPts val="0"/>
              </a:spcAft>
              <a:buFont typeface="Arial" panose="020B0604020202020204" pitchFamily="34" charset="0"/>
              <a:buChar char="•"/>
            </a:pPr>
            <a:r>
              <a:rPr lang="en-US" altLang="en-US" sz="2000" dirty="0"/>
              <a:t>Motion of projectile could be replaced by two independent rectilinear motions.</a:t>
            </a:r>
          </a:p>
        </p:txBody>
      </p:sp>
    </p:spTree>
    <p:extLst>
      <p:ext uri="{BB962C8B-B14F-4D97-AF65-F5344CB8AC3E}">
        <p14:creationId xmlns:p14="http://schemas.microsoft.com/office/powerpoint/2010/main" val="32726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build="p"/>
      <p:bldP spid="13" grpId="0" build="p"/>
      <p:bldP spid="1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828"/>
            <a:ext cx="8229600" cy="748945"/>
          </a:xfrm>
        </p:spPr>
        <p:txBody>
          <a:bodyPr/>
          <a:lstStyle/>
          <a:p>
            <a:r>
              <a:rPr lang="en-US" altLang="en-US" sz="4000" b="1" dirty="0">
                <a:ea typeface="ＭＳ Ｐゴシック" pitchFamily="34" charset="-128"/>
              </a:rPr>
              <a:t>Sample Problem 11.10 </a:t>
            </a:r>
            <a:r>
              <a:rPr lang="en-US" altLang="en-US" sz="1000" dirty="0">
                <a:ea typeface="ＭＳ Ｐゴシック" pitchFamily="34" charset="-128"/>
              </a:rPr>
              <a:t>1</a:t>
            </a:r>
            <a:endParaRPr lang="en-US" sz="10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62" y="1247843"/>
            <a:ext cx="2849175" cy="1723957"/>
          </a:xfrm>
          <a:prstGeom prst="rect">
            <a:avLst/>
          </a:prstGeom>
        </p:spPr>
      </p:pic>
      <p:sp>
        <p:nvSpPr>
          <p:cNvPr id="14" name="Content Placeholder 13"/>
          <p:cNvSpPr>
            <a:spLocks noGrp="1"/>
          </p:cNvSpPr>
          <p:nvPr>
            <p:ph idx="17"/>
          </p:nvPr>
        </p:nvSpPr>
        <p:spPr>
          <a:xfrm>
            <a:off x="228600" y="3241288"/>
            <a:ext cx="3581400" cy="3159512"/>
          </a:xfrm>
        </p:spPr>
        <p:txBody>
          <a:bodyPr/>
          <a:lstStyle/>
          <a:p>
            <a:r>
              <a:rPr lang="en-US" altLang="en-US" sz="2000" dirty="0"/>
              <a:t>A projectile is fired from the edge of a 150-m cliff with an initial velocity of 180 m/s at an angle of 30° with the horizontal. Neglecting air resistance, find (</a:t>
            </a:r>
            <a:r>
              <a:rPr lang="en-US" altLang="en-US" sz="2000" i="1" dirty="0"/>
              <a:t>a</a:t>
            </a:r>
            <a:r>
              <a:rPr lang="en-US" altLang="en-US" sz="2000" dirty="0"/>
              <a:t>) the horizontal distance from the gun to the point where the projectile strikes the ground, (</a:t>
            </a:r>
            <a:r>
              <a:rPr lang="en-US" altLang="en-US" sz="2000" i="1" dirty="0"/>
              <a:t>b</a:t>
            </a:r>
            <a:r>
              <a:rPr lang="en-US" altLang="en-US" sz="2000" dirty="0"/>
              <a:t>) the greatest elevation above the ground reached by the projectile.</a:t>
            </a:r>
          </a:p>
        </p:txBody>
      </p:sp>
      <p:sp>
        <p:nvSpPr>
          <p:cNvPr id="3" name="Content Placeholder 2"/>
          <p:cNvSpPr>
            <a:spLocks noGrp="1"/>
          </p:cNvSpPr>
          <p:nvPr>
            <p:ph idx="1"/>
          </p:nvPr>
        </p:nvSpPr>
        <p:spPr>
          <a:xfrm>
            <a:off x="3962400" y="991353"/>
            <a:ext cx="5029200" cy="1304445"/>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Consider the vertical and horizontal motion separately (they are independent).</a:t>
            </a:r>
          </a:p>
        </p:txBody>
      </p:sp>
      <p:sp>
        <p:nvSpPr>
          <p:cNvPr id="6" name="Content Placeholder 5"/>
          <p:cNvSpPr>
            <a:spLocks noGrp="1"/>
          </p:cNvSpPr>
          <p:nvPr>
            <p:ph idx="13"/>
          </p:nvPr>
        </p:nvSpPr>
        <p:spPr>
          <a:xfrm>
            <a:off x="3962400" y="2362200"/>
            <a:ext cx="4800600" cy="377851"/>
          </a:xfrm>
        </p:spPr>
        <p:txBody>
          <a:bodyPr/>
          <a:lstStyle/>
          <a:p>
            <a:pPr marL="292608" indent="-292608">
              <a:buFont typeface="Arial" panose="020B0604020202020204" pitchFamily="34" charset="0"/>
              <a:buChar char="•"/>
            </a:pPr>
            <a:r>
              <a:rPr lang="en-US" altLang="en-US" sz="2000" dirty="0"/>
              <a:t>Apply equations of motion in y-direction.</a:t>
            </a:r>
          </a:p>
        </p:txBody>
      </p:sp>
      <p:sp>
        <p:nvSpPr>
          <p:cNvPr id="7" name="Content Placeholder 6"/>
          <p:cNvSpPr>
            <a:spLocks noGrp="1"/>
          </p:cNvSpPr>
          <p:nvPr>
            <p:ph idx="14"/>
          </p:nvPr>
        </p:nvSpPr>
        <p:spPr>
          <a:xfrm>
            <a:off x="3965205" y="2819400"/>
            <a:ext cx="4797795" cy="377851"/>
          </a:xfrm>
        </p:spPr>
        <p:txBody>
          <a:bodyPr/>
          <a:lstStyle/>
          <a:p>
            <a:pPr marL="292608" indent="-292608">
              <a:buFont typeface="Arial" panose="020B0604020202020204" pitchFamily="34" charset="0"/>
              <a:buChar char="•"/>
            </a:pPr>
            <a:r>
              <a:rPr lang="en-US" altLang="en-US" sz="2000" dirty="0"/>
              <a:t>Apply equations of motion in x-direction.</a:t>
            </a:r>
            <a:endParaRPr lang="en-US" altLang="en-US" sz="2000" i="1" dirty="0"/>
          </a:p>
        </p:txBody>
      </p:sp>
      <p:sp>
        <p:nvSpPr>
          <p:cNvPr id="12" name="Content Placeholder 11"/>
          <p:cNvSpPr>
            <a:spLocks noGrp="1"/>
          </p:cNvSpPr>
          <p:nvPr>
            <p:ph idx="15"/>
          </p:nvPr>
        </p:nvSpPr>
        <p:spPr>
          <a:xfrm>
            <a:off x="3962400" y="3276600"/>
            <a:ext cx="4495800" cy="980049"/>
          </a:xfrm>
        </p:spPr>
        <p:txBody>
          <a:bodyPr/>
          <a:lstStyle/>
          <a:p>
            <a:pPr marL="292608" indent="-292608">
              <a:buFont typeface="Arial" panose="020B0604020202020204" pitchFamily="34" charset="0"/>
              <a:buChar char="•"/>
            </a:pPr>
            <a:r>
              <a:rPr lang="en-US" altLang="en-US" sz="2000" dirty="0"/>
              <a:t>Determine time </a:t>
            </a:r>
            <a:r>
              <a:rPr lang="en-US" altLang="en-US" sz="2000" i="1" dirty="0"/>
              <a:t>t</a:t>
            </a:r>
            <a:r>
              <a:rPr lang="en-US" altLang="en-US" sz="2000" dirty="0"/>
              <a:t> for projectile to hit the ground, use this to find the horizontal distance.</a:t>
            </a:r>
            <a:endParaRPr lang="en-US" altLang="en-US" sz="2000" i="1" dirty="0"/>
          </a:p>
        </p:txBody>
      </p:sp>
      <p:sp>
        <p:nvSpPr>
          <p:cNvPr id="13" name="Content Placeholder 12"/>
          <p:cNvSpPr>
            <a:spLocks noGrp="1"/>
          </p:cNvSpPr>
          <p:nvPr>
            <p:ph idx="16"/>
          </p:nvPr>
        </p:nvSpPr>
        <p:spPr>
          <a:xfrm>
            <a:off x="3945148" y="4367844"/>
            <a:ext cx="3962400" cy="343501"/>
          </a:xfrm>
        </p:spPr>
        <p:txBody>
          <a:bodyPr/>
          <a:lstStyle/>
          <a:p>
            <a:pPr marL="292608" indent="-292608">
              <a:buFont typeface="Arial" panose="020B0604020202020204" pitchFamily="34" charset="0"/>
              <a:buChar char="•"/>
            </a:pPr>
            <a:r>
              <a:rPr lang="en-US" altLang="en-US" sz="2000" dirty="0"/>
              <a:t>Maximum elevation occurs when</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791233277"/>
              </p:ext>
            </p:extLst>
          </p:nvPr>
        </p:nvGraphicFramePr>
        <p:xfrm>
          <a:off x="7774204" y="4407261"/>
          <a:ext cx="734580" cy="388216"/>
        </p:xfrm>
        <a:graphic>
          <a:graphicData uri="http://schemas.openxmlformats.org/presentationml/2006/ole">
            <mc:AlternateContent xmlns:mc="http://schemas.openxmlformats.org/markup-compatibility/2006">
              <mc:Choice xmlns:v="urn:schemas-microsoft-com:vml" Requires="v">
                <p:oleObj spid="_x0000_s59598" name="Equation" r:id="rId4" imgW="457200" imgH="241200" progId="Equation.DSMT4">
                  <p:embed/>
                </p:oleObj>
              </mc:Choice>
              <mc:Fallback>
                <p:oleObj name="Equation" r:id="rId4" imgW="457200" imgH="241200" progId="Equation.DSMT4">
                  <p:embed/>
                  <p:pic>
                    <p:nvPicPr>
                      <p:cNvPr id="0" name=""/>
                      <p:cNvPicPr/>
                      <p:nvPr/>
                    </p:nvPicPr>
                    <p:blipFill>
                      <a:blip r:embed="rId5"/>
                      <a:stretch>
                        <a:fillRect/>
                      </a:stretch>
                    </p:blipFill>
                    <p:spPr>
                      <a:xfrm>
                        <a:off x="7774204" y="4407261"/>
                        <a:ext cx="734580" cy="388216"/>
                      </a:xfrm>
                      <a:prstGeom prst="rect">
                        <a:avLst/>
                      </a:prstGeom>
                    </p:spPr>
                  </p:pic>
                </p:oleObj>
              </mc:Fallback>
            </mc:AlternateContent>
          </a:graphicData>
        </a:graphic>
      </p:graphicFrame>
    </p:spTree>
    <p:extLst>
      <p:ext uri="{BB962C8B-B14F-4D97-AF65-F5344CB8AC3E}">
        <p14:creationId xmlns:p14="http://schemas.microsoft.com/office/powerpoint/2010/main" val="38937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11.10 </a:t>
            </a:r>
            <a:r>
              <a:rPr lang="en-US" altLang="en-US" sz="1000" dirty="0">
                <a:ea typeface="ＭＳ Ｐゴシック" pitchFamily="34" charset="-128"/>
              </a:rPr>
              <a:t>2</a:t>
            </a:r>
            <a:endParaRPr lang="en-US" sz="10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78" y="1040787"/>
            <a:ext cx="2679309" cy="162382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64" y="2971800"/>
            <a:ext cx="2549290" cy="1731700"/>
          </a:xfrm>
          <a:prstGeom prst="rect">
            <a:avLst/>
          </a:prstGeom>
        </p:spPr>
      </p:pic>
      <p:sp>
        <p:nvSpPr>
          <p:cNvPr id="3" name="Content Placeholder 2"/>
          <p:cNvSpPr>
            <a:spLocks noGrp="1"/>
          </p:cNvSpPr>
          <p:nvPr>
            <p:ph idx="1"/>
          </p:nvPr>
        </p:nvSpPr>
        <p:spPr>
          <a:xfrm>
            <a:off x="3729264" y="931121"/>
            <a:ext cx="2812762" cy="373906"/>
          </a:xfrm>
        </p:spPr>
        <p:txBody>
          <a:bodyPr/>
          <a:lstStyle/>
          <a:p>
            <a:pPr>
              <a:spcBef>
                <a:spcPct val="50000"/>
              </a:spcBef>
              <a:defRPr/>
            </a:pPr>
            <a:r>
              <a:rPr lang="en-US" sz="2000" b="1" dirty="0">
                <a:solidFill>
                  <a:srgbClr val="C00000"/>
                </a:solidFill>
              </a:rPr>
              <a:t>Modeling and Analysis:</a:t>
            </a:r>
          </a:p>
        </p:txBody>
      </p:sp>
      <p:sp>
        <p:nvSpPr>
          <p:cNvPr id="6" name="Content Placeholder 5"/>
          <p:cNvSpPr>
            <a:spLocks noGrp="1"/>
          </p:cNvSpPr>
          <p:nvPr>
            <p:ph idx="13"/>
          </p:nvPr>
        </p:nvSpPr>
        <p:spPr>
          <a:xfrm>
            <a:off x="4114800" y="1420488"/>
            <a:ext cx="919067" cy="373906"/>
          </a:xfrm>
        </p:spPr>
        <p:txBody>
          <a:bodyPr/>
          <a:lstStyle/>
          <a:p>
            <a:r>
              <a:rPr lang="en-US" altLang="en-US" sz="2000" dirty="0"/>
              <a:t>Given:</a:t>
            </a:r>
          </a:p>
        </p:txBody>
      </p:sp>
      <p:graphicFrame>
        <p:nvGraphicFramePr>
          <p:cNvPr id="10" name="Object 9"/>
          <p:cNvGraphicFramePr>
            <a:graphicFrameLocks noChangeAspect="1"/>
          </p:cNvGraphicFramePr>
          <p:nvPr>
            <p:extLst>
              <p:ext uri="{D42A27DB-BD31-4B8C-83A1-F6EECF244321}">
                <p14:modId xmlns:p14="http://schemas.microsoft.com/office/powerpoint/2010/main" val="257132855"/>
              </p:ext>
            </p:extLst>
          </p:nvPr>
        </p:nvGraphicFramePr>
        <p:xfrm>
          <a:off x="4922838" y="1463675"/>
          <a:ext cx="2670175" cy="338138"/>
        </p:xfrm>
        <a:graphic>
          <a:graphicData uri="http://schemas.openxmlformats.org/presentationml/2006/ole">
            <mc:AlternateContent xmlns:mc="http://schemas.openxmlformats.org/markup-compatibility/2006">
              <mc:Choice xmlns:v="urn:schemas-microsoft-com:vml" Requires="v">
                <p:oleObj spid="_x0000_s100577" name="Equation" r:id="rId5" imgW="2006280" imgH="253800" progId="Equation.DSMT4">
                  <p:embed/>
                </p:oleObj>
              </mc:Choice>
              <mc:Fallback>
                <p:oleObj name="Equation" r:id="rId5" imgW="2006280" imgH="253800" progId="Equation.DSMT4">
                  <p:embed/>
                  <p:pic>
                    <p:nvPicPr>
                      <p:cNvPr id="0" name=""/>
                      <p:cNvPicPr/>
                      <p:nvPr/>
                    </p:nvPicPr>
                    <p:blipFill>
                      <a:blip r:embed="rId6"/>
                      <a:stretch>
                        <a:fillRect/>
                      </a:stretch>
                    </p:blipFill>
                    <p:spPr>
                      <a:xfrm>
                        <a:off x="4922838" y="1463675"/>
                        <a:ext cx="2670175" cy="33813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43565995"/>
              </p:ext>
            </p:extLst>
          </p:nvPr>
        </p:nvGraphicFramePr>
        <p:xfrm>
          <a:off x="4999038" y="1924050"/>
          <a:ext cx="2520950" cy="338138"/>
        </p:xfrm>
        <a:graphic>
          <a:graphicData uri="http://schemas.openxmlformats.org/presentationml/2006/ole">
            <mc:AlternateContent xmlns:mc="http://schemas.openxmlformats.org/markup-compatibility/2006">
              <mc:Choice xmlns:v="urn:schemas-microsoft-com:vml" Requires="v">
                <p:oleObj spid="_x0000_s100578" name="Equation" r:id="rId7" imgW="2082600" imgH="279360" progId="Equation.DSMT4">
                  <p:embed/>
                </p:oleObj>
              </mc:Choice>
              <mc:Fallback>
                <p:oleObj name="Equation" r:id="rId7" imgW="2082600" imgH="279360" progId="Equation.DSMT4">
                  <p:embed/>
                  <p:pic>
                    <p:nvPicPr>
                      <p:cNvPr id="0" name=""/>
                      <p:cNvPicPr/>
                      <p:nvPr/>
                    </p:nvPicPr>
                    <p:blipFill>
                      <a:blip r:embed="rId8"/>
                      <a:stretch>
                        <a:fillRect/>
                      </a:stretch>
                    </p:blipFill>
                    <p:spPr>
                      <a:xfrm>
                        <a:off x="4999038" y="1924050"/>
                        <a:ext cx="2520950" cy="338138"/>
                      </a:xfrm>
                      <a:prstGeom prst="rect">
                        <a:avLst/>
                      </a:prstGeom>
                    </p:spPr>
                  </p:pic>
                </p:oleObj>
              </mc:Fallback>
            </mc:AlternateContent>
          </a:graphicData>
        </a:graphic>
      </p:graphicFrame>
      <p:sp>
        <p:nvSpPr>
          <p:cNvPr id="7" name="Content Placeholder 6"/>
          <p:cNvSpPr>
            <a:spLocks noGrp="1"/>
          </p:cNvSpPr>
          <p:nvPr>
            <p:ph idx="14"/>
          </p:nvPr>
        </p:nvSpPr>
        <p:spPr>
          <a:xfrm>
            <a:off x="3729265" y="2402728"/>
            <a:ext cx="5109935" cy="354856"/>
          </a:xfrm>
        </p:spPr>
        <p:txBody>
          <a:bodyPr/>
          <a:lstStyle/>
          <a:p>
            <a:r>
              <a:rPr lang="en-US" altLang="en-US" sz="2000" b="1" dirty="0"/>
              <a:t>Vertical motion – uniformly accelerated: </a:t>
            </a:r>
          </a:p>
        </p:txBody>
      </p:sp>
      <p:graphicFrame>
        <p:nvGraphicFramePr>
          <p:cNvPr id="12" name="Object 11"/>
          <p:cNvGraphicFramePr>
            <a:graphicFrameLocks noChangeAspect="1"/>
          </p:cNvGraphicFramePr>
          <p:nvPr>
            <p:extLst>
              <p:ext uri="{D42A27DB-BD31-4B8C-83A1-F6EECF244321}">
                <p14:modId xmlns:p14="http://schemas.microsoft.com/office/powerpoint/2010/main" val="3111679039"/>
              </p:ext>
            </p:extLst>
          </p:nvPr>
        </p:nvGraphicFramePr>
        <p:xfrm>
          <a:off x="3952949" y="2853622"/>
          <a:ext cx="3287811" cy="410977"/>
        </p:xfrm>
        <a:graphic>
          <a:graphicData uri="http://schemas.openxmlformats.org/presentationml/2006/ole">
            <mc:AlternateContent xmlns:mc="http://schemas.openxmlformats.org/markup-compatibility/2006">
              <mc:Choice xmlns:v="urn:schemas-microsoft-com:vml" Requires="v">
                <p:oleObj spid="_x0000_s100579" name="Equation" r:id="rId9" imgW="2336760" imgH="291960" progId="Equation.DSMT4">
                  <p:embed/>
                </p:oleObj>
              </mc:Choice>
              <mc:Fallback>
                <p:oleObj name="Equation" r:id="rId9" imgW="2336760" imgH="291960" progId="Equation.DSMT4">
                  <p:embed/>
                  <p:pic>
                    <p:nvPicPr>
                      <p:cNvPr id="0" name=""/>
                      <p:cNvPicPr/>
                      <p:nvPr/>
                    </p:nvPicPr>
                    <p:blipFill>
                      <a:blip r:embed="rId10"/>
                      <a:stretch>
                        <a:fillRect/>
                      </a:stretch>
                    </p:blipFill>
                    <p:spPr>
                      <a:xfrm>
                        <a:off x="3952949" y="2853622"/>
                        <a:ext cx="3287811" cy="41097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1194695"/>
              </p:ext>
            </p:extLst>
          </p:nvPr>
        </p:nvGraphicFramePr>
        <p:xfrm>
          <a:off x="3854450" y="3264281"/>
          <a:ext cx="4259263" cy="1504950"/>
        </p:xfrm>
        <a:graphic>
          <a:graphicData uri="http://schemas.openxmlformats.org/presentationml/2006/ole">
            <mc:AlternateContent xmlns:mc="http://schemas.openxmlformats.org/markup-compatibility/2006">
              <mc:Choice xmlns:v="urn:schemas-microsoft-com:vml" Requires="v">
                <p:oleObj spid="_x0000_s100580" name="Equation" r:id="rId11" imgW="2908080" imgH="1028520" progId="Equation.DSMT4">
                  <p:embed/>
                </p:oleObj>
              </mc:Choice>
              <mc:Fallback>
                <p:oleObj name="Equation" r:id="rId11" imgW="2908080" imgH="1028520" progId="Equation.DSMT4">
                  <p:embed/>
                  <p:pic>
                    <p:nvPicPr>
                      <p:cNvPr id="0" name=""/>
                      <p:cNvPicPr/>
                      <p:nvPr/>
                    </p:nvPicPr>
                    <p:blipFill>
                      <a:blip r:embed="rId12"/>
                      <a:stretch>
                        <a:fillRect/>
                      </a:stretch>
                    </p:blipFill>
                    <p:spPr>
                      <a:xfrm>
                        <a:off x="3854450" y="3264281"/>
                        <a:ext cx="4259263" cy="1504950"/>
                      </a:xfrm>
                      <a:prstGeom prst="rect">
                        <a:avLst/>
                      </a:prstGeom>
                    </p:spPr>
                  </p:pic>
                </p:oleObj>
              </mc:Fallback>
            </mc:AlternateContent>
          </a:graphicData>
        </a:graphic>
      </p:graphicFrame>
      <p:sp>
        <p:nvSpPr>
          <p:cNvPr id="8" name="Content Placeholder 7"/>
          <p:cNvSpPr>
            <a:spLocks noGrp="1"/>
          </p:cNvSpPr>
          <p:nvPr>
            <p:ph idx="15"/>
          </p:nvPr>
        </p:nvSpPr>
        <p:spPr>
          <a:xfrm>
            <a:off x="3729264" y="4724400"/>
            <a:ext cx="4957535" cy="390342"/>
          </a:xfrm>
        </p:spPr>
        <p:txBody>
          <a:bodyPr/>
          <a:lstStyle/>
          <a:p>
            <a:r>
              <a:rPr lang="en-US" altLang="en-US" sz="2000" b="1" dirty="0"/>
              <a:t>Horizontal motion – uniformly accelerated: </a:t>
            </a:r>
          </a:p>
        </p:txBody>
      </p:sp>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701" y="5029200"/>
            <a:ext cx="2796099" cy="1394615"/>
          </a:xfrm>
          <a:prstGeom prst="rect">
            <a:avLst/>
          </a:prstGeom>
        </p:spPr>
      </p:pic>
      <p:sp>
        <p:nvSpPr>
          <p:cNvPr id="9" name="Content Placeholder 8"/>
          <p:cNvSpPr>
            <a:spLocks noGrp="1"/>
          </p:cNvSpPr>
          <p:nvPr>
            <p:ph idx="16"/>
          </p:nvPr>
        </p:nvSpPr>
        <p:spPr>
          <a:xfrm>
            <a:off x="3810001" y="5105400"/>
            <a:ext cx="5029200" cy="390342"/>
          </a:xfrm>
        </p:spPr>
        <p:txBody>
          <a:bodyPr/>
          <a:lstStyle/>
          <a:p>
            <a:r>
              <a:rPr lang="en-US" altLang="en-US" sz="2000" dirty="0"/>
              <a:t>Choose positive </a:t>
            </a:r>
            <a:r>
              <a:rPr lang="en-US" altLang="en-US" sz="2000" i="1" dirty="0"/>
              <a:t>x</a:t>
            </a:r>
            <a:r>
              <a:rPr lang="en-US" altLang="en-US" sz="2000" dirty="0"/>
              <a:t> to the right as shown</a:t>
            </a:r>
          </a:p>
        </p:txBody>
      </p:sp>
      <p:graphicFrame>
        <p:nvGraphicFramePr>
          <p:cNvPr id="14" name="Object 13"/>
          <p:cNvGraphicFramePr>
            <a:graphicFrameLocks noChangeAspect="1"/>
          </p:cNvGraphicFramePr>
          <p:nvPr>
            <p:extLst>
              <p:ext uri="{D42A27DB-BD31-4B8C-83A1-F6EECF244321}">
                <p14:modId xmlns:p14="http://schemas.microsoft.com/office/powerpoint/2010/main" val="724794816"/>
              </p:ext>
            </p:extLst>
          </p:nvPr>
        </p:nvGraphicFramePr>
        <p:xfrm>
          <a:off x="3900074" y="5621897"/>
          <a:ext cx="3737408" cy="371881"/>
        </p:xfrm>
        <a:graphic>
          <a:graphicData uri="http://schemas.openxmlformats.org/presentationml/2006/ole">
            <mc:AlternateContent xmlns:mc="http://schemas.openxmlformats.org/markup-compatibility/2006">
              <mc:Choice xmlns:v="urn:schemas-microsoft-com:vml" Requires="v">
                <p:oleObj spid="_x0000_s100581" name="Equation" r:id="rId14" imgW="2552400" imgH="253800" progId="Equation.DSMT4">
                  <p:embed/>
                </p:oleObj>
              </mc:Choice>
              <mc:Fallback>
                <p:oleObj name="Equation" r:id="rId14" imgW="2552400" imgH="253800" progId="Equation.DSMT4">
                  <p:embed/>
                  <p:pic>
                    <p:nvPicPr>
                      <p:cNvPr id="0" name=""/>
                      <p:cNvPicPr/>
                      <p:nvPr/>
                    </p:nvPicPr>
                    <p:blipFill>
                      <a:blip r:embed="rId15"/>
                      <a:stretch>
                        <a:fillRect/>
                      </a:stretch>
                    </p:blipFill>
                    <p:spPr>
                      <a:xfrm>
                        <a:off x="3900074" y="5621897"/>
                        <a:ext cx="3737408" cy="37188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888121204"/>
              </p:ext>
            </p:extLst>
          </p:nvPr>
        </p:nvGraphicFramePr>
        <p:xfrm>
          <a:off x="4864100" y="6067425"/>
          <a:ext cx="2079625" cy="336550"/>
        </p:xfrm>
        <a:graphic>
          <a:graphicData uri="http://schemas.openxmlformats.org/presentationml/2006/ole">
            <mc:AlternateContent xmlns:mc="http://schemas.openxmlformats.org/markup-compatibility/2006">
              <mc:Choice xmlns:v="urn:schemas-microsoft-com:vml" Requires="v">
                <p:oleObj spid="_x0000_s100582" name="Equation" r:id="rId16" imgW="1562040" imgH="253800" progId="Equation.DSMT4">
                  <p:embed/>
                </p:oleObj>
              </mc:Choice>
              <mc:Fallback>
                <p:oleObj name="Equation" r:id="rId16" imgW="1562040" imgH="253800" progId="Equation.DSMT4">
                  <p:embed/>
                  <p:pic>
                    <p:nvPicPr>
                      <p:cNvPr id="0" name=""/>
                      <p:cNvPicPr/>
                      <p:nvPr/>
                    </p:nvPicPr>
                    <p:blipFill>
                      <a:blip r:embed="rId17"/>
                      <a:stretch>
                        <a:fillRect/>
                      </a:stretch>
                    </p:blipFill>
                    <p:spPr>
                      <a:xfrm>
                        <a:off x="4864100" y="6067425"/>
                        <a:ext cx="2079625" cy="336550"/>
                      </a:xfrm>
                      <a:prstGeom prst="rect">
                        <a:avLst/>
                      </a:prstGeom>
                    </p:spPr>
                  </p:pic>
                </p:oleObj>
              </mc:Fallback>
            </mc:AlternateContent>
          </a:graphicData>
        </a:graphic>
      </p:graphicFrame>
    </p:spTree>
    <p:extLst>
      <p:ext uri="{BB962C8B-B14F-4D97-AF65-F5344CB8AC3E}">
        <p14:creationId xmlns:p14="http://schemas.microsoft.com/office/powerpoint/2010/main" val="370048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11.10 </a:t>
            </a:r>
            <a:r>
              <a:rPr lang="en-US" altLang="en-US" sz="1000" dirty="0">
                <a:ea typeface="ＭＳ Ｐゴシック" pitchFamily="34" charset="-128"/>
              </a:rPr>
              <a:t>3</a:t>
            </a:r>
            <a:endParaRPr lang="en-US" sz="1000" dirty="0"/>
          </a:p>
        </p:txBody>
      </p:sp>
      <p:pic>
        <p:nvPicPr>
          <p:cNvPr id="29" name="Picture 28" descr="Launched at 180 m/s at and angle of 30 degrees from horizontal. Initial height is 150 m above bottom surface, and acceleration is 9.81 m/s^2 due to grav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88" y="1317517"/>
            <a:ext cx="3303856" cy="2242125"/>
          </a:xfrm>
          <a:prstGeom prst="rect">
            <a:avLst/>
          </a:prstGeom>
        </p:spPr>
      </p:pic>
      <p:sp>
        <p:nvSpPr>
          <p:cNvPr id="3" name="Content Placeholder 2"/>
          <p:cNvSpPr>
            <a:spLocks noGrp="1"/>
          </p:cNvSpPr>
          <p:nvPr>
            <p:ph idx="1"/>
          </p:nvPr>
        </p:nvSpPr>
        <p:spPr>
          <a:xfrm>
            <a:off x="609600" y="990600"/>
            <a:ext cx="3490154" cy="457200"/>
          </a:xfrm>
        </p:spPr>
        <p:txBody>
          <a:bodyPr/>
          <a:lstStyle/>
          <a:p>
            <a:r>
              <a:rPr lang="en-US" altLang="en-US" b="1" dirty="0">
                <a:solidFill>
                  <a:srgbClr val="C00000"/>
                </a:solidFill>
              </a:rPr>
              <a:t>Modeling and Analysis:</a:t>
            </a:r>
          </a:p>
        </p:txBody>
      </p:sp>
      <p:sp>
        <p:nvSpPr>
          <p:cNvPr id="10" name="Content Placeholder 9"/>
          <p:cNvSpPr>
            <a:spLocks noGrp="1"/>
          </p:cNvSpPr>
          <p:nvPr>
            <p:ph idx="13"/>
          </p:nvPr>
        </p:nvSpPr>
        <p:spPr>
          <a:xfrm>
            <a:off x="618226" y="1485299"/>
            <a:ext cx="2383823" cy="343501"/>
          </a:xfrm>
        </p:spPr>
        <p:txBody>
          <a:bodyPr/>
          <a:lstStyle/>
          <a:p>
            <a:r>
              <a:rPr lang="en-US" altLang="en-US" sz="2000" b="1" dirty="0"/>
              <a:t>Horizontal distance</a:t>
            </a:r>
          </a:p>
        </p:txBody>
      </p:sp>
      <p:sp>
        <p:nvSpPr>
          <p:cNvPr id="11" name="Content Placeholder 10"/>
          <p:cNvSpPr>
            <a:spLocks noGrp="1"/>
          </p:cNvSpPr>
          <p:nvPr>
            <p:ph idx="14"/>
          </p:nvPr>
        </p:nvSpPr>
        <p:spPr>
          <a:xfrm>
            <a:off x="853246" y="1922252"/>
            <a:ext cx="4709354" cy="377851"/>
          </a:xfrm>
        </p:spPr>
        <p:txBody>
          <a:bodyPr/>
          <a:lstStyle/>
          <a:p>
            <a:r>
              <a:rPr lang="en-US" altLang="en-US" sz="2000" dirty="0"/>
              <a:t>Projectile strikes the ground at: </a:t>
            </a:r>
            <a:r>
              <a:rPr lang="en-US" altLang="en-US" sz="2000" i="1" dirty="0"/>
              <a:t>y</a:t>
            </a:r>
            <a:r>
              <a:rPr lang="en-US" altLang="en-US" sz="2000" dirty="0"/>
              <a:t> = −150m</a:t>
            </a:r>
            <a:endParaRPr lang="en-US" altLang="en-US" sz="2000" i="1" dirty="0"/>
          </a:p>
        </p:txBody>
      </p:sp>
      <p:sp>
        <p:nvSpPr>
          <p:cNvPr id="12" name="Content Placeholder 11"/>
          <p:cNvSpPr>
            <a:spLocks noGrp="1"/>
          </p:cNvSpPr>
          <p:nvPr>
            <p:ph idx="15"/>
          </p:nvPr>
        </p:nvSpPr>
        <p:spPr>
          <a:xfrm>
            <a:off x="867979" y="2378018"/>
            <a:ext cx="3839169" cy="377851"/>
          </a:xfrm>
        </p:spPr>
        <p:txBody>
          <a:bodyPr/>
          <a:lstStyle/>
          <a:p>
            <a:r>
              <a:rPr lang="en-US" altLang="en-US" sz="2000" dirty="0"/>
              <a:t>Substitute into equation (1) above</a:t>
            </a:r>
            <a:endParaRPr lang="en-US" altLang="en-US" sz="2000" i="1" dirty="0"/>
          </a:p>
        </p:txBody>
      </p:sp>
      <p:graphicFrame>
        <p:nvGraphicFramePr>
          <p:cNvPr id="20" name="Object 19"/>
          <p:cNvGraphicFramePr>
            <a:graphicFrameLocks noChangeAspect="1"/>
          </p:cNvGraphicFramePr>
          <p:nvPr>
            <p:extLst>
              <p:ext uri="{D42A27DB-BD31-4B8C-83A1-F6EECF244321}">
                <p14:modId xmlns:p14="http://schemas.microsoft.com/office/powerpoint/2010/main" val="1654062034"/>
              </p:ext>
            </p:extLst>
          </p:nvPr>
        </p:nvGraphicFramePr>
        <p:xfrm>
          <a:off x="2027238" y="2828925"/>
          <a:ext cx="1655762" cy="298450"/>
        </p:xfrm>
        <a:graphic>
          <a:graphicData uri="http://schemas.openxmlformats.org/presentationml/2006/ole">
            <mc:AlternateContent xmlns:mc="http://schemas.openxmlformats.org/markup-compatibility/2006">
              <mc:Choice xmlns:v="urn:schemas-microsoft-com:vml" Requires="v">
                <p:oleObj spid="_x0000_s90919" name="Equation" r:id="rId4" imgW="1130040" imgH="203040" progId="Equation.DSMT4">
                  <p:embed/>
                </p:oleObj>
              </mc:Choice>
              <mc:Fallback>
                <p:oleObj name="Equation" r:id="rId4" imgW="1130040" imgH="203040" progId="Equation.DSMT4">
                  <p:embed/>
                  <p:pic>
                    <p:nvPicPr>
                      <p:cNvPr id="0" name=""/>
                      <p:cNvPicPr/>
                      <p:nvPr/>
                    </p:nvPicPr>
                    <p:blipFill>
                      <a:blip r:embed="rId5"/>
                      <a:stretch>
                        <a:fillRect/>
                      </a:stretch>
                    </p:blipFill>
                    <p:spPr>
                      <a:xfrm>
                        <a:off x="2027238" y="2828925"/>
                        <a:ext cx="1655762" cy="298450"/>
                      </a:xfrm>
                      <a:prstGeom prst="rect">
                        <a:avLst/>
                      </a:prstGeom>
                    </p:spPr>
                  </p:pic>
                </p:oleObj>
              </mc:Fallback>
            </mc:AlternateContent>
          </a:graphicData>
        </a:graphic>
      </p:graphicFrame>
      <p:sp>
        <p:nvSpPr>
          <p:cNvPr id="13" name="Content Placeholder 12"/>
          <p:cNvSpPr>
            <a:spLocks noGrp="1"/>
          </p:cNvSpPr>
          <p:nvPr>
            <p:ph idx="16"/>
          </p:nvPr>
        </p:nvSpPr>
        <p:spPr>
          <a:xfrm>
            <a:off x="888522" y="3181791"/>
            <a:ext cx="4223086" cy="377851"/>
          </a:xfrm>
        </p:spPr>
        <p:txBody>
          <a:bodyPr/>
          <a:lstStyle/>
          <a:p>
            <a:r>
              <a:rPr lang="en-US" altLang="en-US" sz="2000" dirty="0"/>
              <a:t>Solving for </a:t>
            </a:r>
            <a:r>
              <a:rPr lang="en-US" altLang="en-US" sz="2000" i="1" dirty="0" err="1"/>
              <a:t>t,</a:t>
            </a:r>
            <a:r>
              <a:rPr lang="en-US" altLang="en-US" sz="2000" i="1" dirty="0"/>
              <a:t> </a:t>
            </a:r>
            <a:r>
              <a:rPr lang="en-US" altLang="en-US" sz="2000" dirty="0"/>
              <a:t>we take the positive root</a:t>
            </a:r>
          </a:p>
        </p:txBody>
      </p:sp>
      <p:graphicFrame>
        <p:nvGraphicFramePr>
          <p:cNvPr id="21" name="Object 20"/>
          <p:cNvGraphicFramePr>
            <a:graphicFrameLocks noChangeAspect="1"/>
          </p:cNvGraphicFramePr>
          <p:nvPr>
            <p:extLst>
              <p:ext uri="{D42A27DB-BD31-4B8C-83A1-F6EECF244321}">
                <p14:modId xmlns:p14="http://schemas.microsoft.com/office/powerpoint/2010/main" val="2277784831"/>
              </p:ext>
            </p:extLst>
          </p:nvPr>
        </p:nvGraphicFramePr>
        <p:xfrm>
          <a:off x="1362075" y="3651250"/>
          <a:ext cx="2146300" cy="327025"/>
        </p:xfrm>
        <a:graphic>
          <a:graphicData uri="http://schemas.openxmlformats.org/presentationml/2006/ole">
            <mc:AlternateContent xmlns:mc="http://schemas.openxmlformats.org/markup-compatibility/2006">
              <mc:Choice xmlns:v="urn:schemas-microsoft-com:vml" Requires="v">
                <p:oleObj spid="_x0000_s90920" name="Equation" r:id="rId6" imgW="1333440" imgH="203040" progId="Equation.DSMT4">
                  <p:embed/>
                </p:oleObj>
              </mc:Choice>
              <mc:Fallback>
                <p:oleObj name="Equation" r:id="rId6" imgW="1333440" imgH="203040" progId="Equation.DSMT4">
                  <p:embed/>
                  <p:pic>
                    <p:nvPicPr>
                      <p:cNvPr id="0" name=""/>
                      <p:cNvPicPr/>
                      <p:nvPr/>
                    </p:nvPicPr>
                    <p:blipFill>
                      <a:blip r:embed="rId7"/>
                      <a:stretch>
                        <a:fillRect/>
                      </a:stretch>
                    </p:blipFill>
                    <p:spPr>
                      <a:xfrm>
                        <a:off x="1362075" y="3651250"/>
                        <a:ext cx="2146300" cy="327025"/>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845482288"/>
              </p:ext>
            </p:extLst>
          </p:nvPr>
        </p:nvGraphicFramePr>
        <p:xfrm>
          <a:off x="3887788" y="3686175"/>
          <a:ext cx="947737" cy="298450"/>
        </p:xfrm>
        <a:graphic>
          <a:graphicData uri="http://schemas.openxmlformats.org/presentationml/2006/ole">
            <mc:AlternateContent xmlns:mc="http://schemas.openxmlformats.org/markup-compatibility/2006">
              <mc:Choice xmlns:v="urn:schemas-microsoft-com:vml" Requires="v">
                <p:oleObj spid="_x0000_s90921" name="Equation" r:id="rId8" imgW="647640" imgH="203040" progId="Equation.DSMT4">
                  <p:embed/>
                </p:oleObj>
              </mc:Choice>
              <mc:Fallback>
                <p:oleObj name="Equation" r:id="rId8" imgW="647640" imgH="203040" progId="Equation.DSMT4">
                  <p:embed/>
                  <p:pic>
                    <p:nvPicPr>
                      <p:cNvPr id="0" name=""/>
                      <p:cNvPicPr/>
                      <p:nvPr/>
                    </p:nvPicPr>
                    <p:blipFill>
                      <a:blip r:embed="rId9"/>
                      <a:stretch>
                        <a:fillRect/>
                      </a:stretch>
                    </p:blipFill>
                    <p:spPr>
                      <a:xfrm>
                        <a:off x="3887788" y="3686175"/>
                        <a:ext cx="947737" cy="298450"/>
                      </a:xfrm>
                      <a:prstGeom prst="rect">
                        <a:avLst/>
                      </a:prstGeom>
                    </p:spPr>
                  </p:pic>
                </p:oleObj>
              </mc:Fallback>
            </mc:AlternateContent>
          </a:graphicData>
        </a:graphic>
      </p:graphicFrame>
      <p:sp>
        <p:nvSpPr>
          <p:cNvPr id="14" name="Content Placeholder 13"/>
          <p:cNvSpPr>
            <a:spLocks noGrp="1"/>
          </p:cNvSpPr>
          <p:nvPr>
            <p:ph idx="17"/>
          </p:nvPr>
        </p:nvSpPr>
        <p:spPr>
          <a:xfrm>
            <a:off x="865733" y="4114800"/>
            <a:ext cx="3172867" cy="377851"/>
          </a:xfrm>
        </p:spPr>
        <p:txBody>
          <a:bodyPr/>
          <a:lstStyle/>
          <a:p>
            <a:r>
              <a:rPr lang="en-US" altLang="en-US" sz="2000" dirty="0"/>
              <a:t>Substitute t into equation (4)</a:t>
            </a:r>
            <a:endParaRPr lang="en-US" altLang="en-US" sz="2000" i="1" dirty="0"/>
          </a:p>
        </p:txBody>
      </p:sp>
      <p:graphicFrame>
        <p:nvGraphicFramePr>
          <p:cNvPr id="23" name="Object 22"/>
          <p:cNvGraphicFramePr>
            <a:graphicFrameLocks noChangeAspect="1"/>
          </p:cNvGraphicFramePr>
          <p:nvPr>
            <p:extLst>
              <p:ext uri="{D42A27DB-BD31-4B8C-83A1-F6EECF244321}">
                <p14:modId xmlns:p14="http://schemas.microsoft.com/office/powerpoint/2010/main" val="1693913761"/>
              </p:ext>
            </p:extLst>
          </p:nvPr>
        </p:nvGraphicFramePr>
        <p:xfrm>
          <a:off x="1241425" y="4619625"/>
          <a:ext cx="1717675" cy="409575"/>
        </p:xfrm>
        <a:graphic>
          <a:graphicData uri="http://schemas.openxmlformats.org/presentationml/2006/ole">
            <mc:AlternateContent xmlns:mc="http://schemas.openxmlformats.org/markup-compatibility/2006">
              <mc:Choice xmlns:v="urn:schemas-microsoft-com:vml" Requires="v">
                <p:oleObj spid="_x0000_s90922" name="Equation" r:id="rId10" imgW="1066680" imgH="253800" progId="Equation.DSMT4">
                  <p:embed/>
                </p:oleObj>
              </mc:Choice>
              <mc:Fallback>
                <p:oleObj name="Equation" r:id="rId10" imgW="1066680" imgH="253800" progId="Equation.DSMT4">
                  <p:embed/>
                  <p:pic>
                    <p:nvPicPr>
                      <p:cNvPr id="0" name=""/>
                      <p:cNvPicPr/>
                      <p:nvPr/>
                    </p:nvPicPr>
                    <p:blipFill>
                      <a:blip r:embed="rId11"/>
                      <a:stretch>
                        <a:fillRect/>
                      </a:stretch>
                    </p:blipFill>
                    <p:spPr>
                      <a:xfrm>
                        <a:off x="1241425" y="4619625"/>
                        <a:ext cx="1717675" cy="409575"/>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471403408"/>
              </p:ext>
            </p:extLst>
          </p:nvPr>
        </p:nvGraphicFramePr>
        <p:xfrm>
          <a:off x="3600450" y="4638675"/>
          <a:ext cx="1077913" cy="296863"/>
        </p:xfrm>
        <a:graphic>
          <a:graphicData uri="http://schemas.openxmlformats.org/presentationml/2006/ole">
            <mc:AlternateContent xmlns:mc="http://schemas.openxmlformats.org/markup-compatibility/2006">
              <mc:Choice xmlns:v="urn:schemas-microsoft-com:vml" Requires="v">
                <p:oleObj spid="_x0000_s90923" name="Equation" r:id="rId12" imgW="736560" imgH="203040" progId="Equation.DSMT4">
                  <p:embed/>
                </p:oleObj>
              </mc:Choice>
              <mc:Fallback>
                <p:oleObj name="Equation" r:id="rId12" imgW="736560" imgH="203040" progId="Equation.DSMT4">
                  <p:embed/>
                  <p:pic>
                    <p:nvPicPr>
                      <p:cNvPr id="0" name=""/>
                      <p:cNvPicPr/>
                      <p:nvPr/>
                    </p:nvPicPr>
                    <p:blipFill>
                      <a:blip r:embed="rId13"/>
                      <a:stretch>
                        <a:fillRect/>
                      </a:stretch>
                    </p:blipFill>
                    <p:spPr>
                      <a:xfrm>
                        <a:off x="3600450" y="4638675"/>
                        <a:ext cx="1077913" cy="296863"/>
                      </a:xfrm>
                      <a:prstGeom prst="rect">
                        <a:avLst/>
                      </a:prstGeom>
                    </p:spPr>
                  </p:pic>
                </p:oleObj>
              </mc:Fallback>
            </mc:AlternateContent>
          </a:graphicData>
        </a:graphic>
      </p:graphicFrame>
      <p:sp>
        <p:nvSpPr>
          <p:cNvPr id="15" name="Content Placeholder 14"/>
          <p:cNvSpPr>
            <a:spLocks noGrp="1"/>
          </p:cNvSpPr>
          <p:nvPr>
            <p:ph idx="18"/>
          </p:nvPr>
        </p:nvSpPr>
        <p:spPr>
          <a:xfrm>
            <a:off x="881330" y="5142899"/>
            <a:ext cx="3839169" cy="343501"/>
          </a:xfrm>
        </p:spPr>
        <p:txBody>
          <a:bodyPr/>
          <a:lstStyle/>
          <a:p>
            <a:r>
              <a:rPr lang="en-US" altLang="en-US" sz="2000" dirty="0"/>
              <a:t>Maximum elevation occurs when</a:t>
            </a:r>
            <a:endParaRPr lang="en-US" sz="2000" dirty="0"/>
          </a:p>
        </p:txBody>
      </p:sp>
      <p:graphicFrame>
        <p:nvGraphicFramePr>
          <p:cNvPr id="28" name="Object 27"/>
          <p:cNvGraphicFramePr>
            <a:graphicFrameLocks noChangeAspect="1"/>
          </p:cNvGraphicFramePr>
          <p:nvPr>
            <p:extLst>
              <p:ext uri="{D42A27DB-BD31-4B8C-83A1-F6EECF244321}">
                <p14:modId xmlns:p14="http://schemas.microsoft.com/office/powerpoint/2010/main" val="1400835150"/>
              </p:ext>
            </p:extLst>
          </p:nvPr>
        </p:nvGraphicFramePr>
        <p:xfrm>
          <a:off x="4404622" y="5197692"/>
          <a:ext cx="613352" cy="353579"/>
        </p:xfrm>
        <a:graphic>
          <a:graphicData uri="http://schemas.openxmlformats.org/presentationml/2006/ole">
            <mc:AlternateContent xmlns:mc="http://schemas.openxmlformats.org/markup-compatibility/2006">
              <mc:Choice xmlns:v="urn:schemas-microsoft-com:vml" Requires="v">
                <p:oleObj spid="_x0000_s90924" name="Equation" r:id="rId14" imgW="419040" imgH="241200" progId="Equation.DSMT4">
                  <p:embed/>
                </p:oleObj>
              </mc:Choice>
              <mc:Fallback>
                <p:oleObj name="Equation" r:id="rId14" imgW="419040" imgH="241200" progId="Equation.DSMT4">
                  <p:embed/>
                  <p:pic>
                    <p:nvPicPr>
                      <p:cNvPr id="0" name=""/>
                      <p:cNvPicPr/>
                      <p:nvPr/>
                    </p:nvPicPr>
                    <p:blipFill>
                      <a:blip r:embed="rId15"/>
                      <a:stretch>
                        <a:fillRect/>
                      </a:stretch>
                    </p:blipFill>
                    <p:spPr>
                      <a:xfrm>
                        <a:off x="4404622" y="5197692"/>
                        <a:ext cx="613352" cy="353579"/>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25533019"/>
              </p:ext>
            </p:extLst>
          </p:nvPr>
        </p:nvGraphicFramePr>
        <p:xfrm>
          <a:off x="1323975" y="5638800"/>
          <a:ext cx="1619250" cy="354013"/>
        </p:xfrm>
        <a:graphic>
          <a:graphicData uri="http://schemas.openxmlformats.org/presentationml/2006/ole">
            <mc:AlternateContent xmlns:mc="http://schemas.openxmlformats.org/markup-compatibility/2006">
              <mc:Choice xmlns:v="urn:schemas-microsoft-com:vml" Requires="v">
                <p:oleObj spid="_x0000_s90925" name="Equation" r:id="rId16" imgW="1104840" imgH="241200" progId="Equation.DSMT4">
                  <p:embed/>
                </p:oleObj>
              </mc:Choice>
              <mc:Fallback>
                <p:oleObj name="Equation" r:id="rId16" imgW="1104840" imgH="241200" progId="Equation.DSMT4">
                  <p:embed/>
                  <p:pic>
                    <p:nvPicPr>
                      <p:cNvPr id="0" name=""/>
                      <p:cNvPicPr/>
                      <p:nvPr/>
                    </p:nvPicPr>
                    <p:blipFill>
                      <a:blip r:embed="rId17"/>
                      <a:stretch>
                        <a:fillRect/>
                      </a:stretch>
                    </p:blipFill>
                    <p:spPr>
                      <a:xfrm>
                        <a:off x="1323975" y="5638800"/>
                        <a:ext cx="1619250" cy="354013"/>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241463299"/>
              </p:ext>
            </p:extLst>
          </p:nvPr>
        </p:nvGraphicFramePr>
        <p:xfrm>
          <a:off x="4106863" y="5657850"/>
          <a:ext cx="968375" cy="296863"/>
        </p:xfrm>
        <a:graphic>
          <a:graphicData uri="http://schemas.openxmlformats.org/presentationml/2006/ole">
            <mc:AlternateContent xmlns:mc="http://schemas.openxmlformats.org/markup-compatibility/2006">
              <mc:Choice xmlns:v="urn:schemas-microsoft-com:vml" Requires="v">
                <p:oleObj spid="_x0000_s90926" name="Equation" r:id="rId18" imgW="660240" imgH="203040" progId="Equation.DSMT4">
                  <p:embed/>
                </p:oleObj>
              </mc:Choice>
              <mc:Fallback>
                <p:oleObj name="Equation" r:id="rId18" imgW="660240" imgH="203040" progId="Equation.DSMT4">
                  <p:embed/>
                  <p:pic>
                    <p:nvPicPr>
                      <p:cNvPr id="0" name=""/>
                      <p:cNvPicPr/>
                      <p:nvPr/>
                    </p:nvPicPr>
                    <p:blipFill>
                      <a:blip r:embed="rId19"/>
                      <a:stretch>
                        <a:fillRect/>
                      </a:stretch>
                    </p:blipFill>
                    <p:spPr>
                      <a:xfrm>
                        <a:off x="4106863" y="5657850"/>
                        <a:ext cx="968375" cy="296863"/>
                      </a:xfrm>
                      <a:prstGeom prst="rect">
                        <a:avLst/>
                      </a:prstGeom>
                    </p:spPr>
                  </p:pic>
                </p:oleObj>
              </mc:Fallback>
            </mc:AlternateContent>
          </a:graphicData>
        </a:graphic>
      </p:graphicFrame>
      <p:sp>
        <p:nvSpPr>
          <p:cNvPr id="16" name="Content Placeholder 15"/>
          <p:cNvSpPr>
            <a:spLocks noGrp="1"/>
          </p:cNvSpPr>
          <p:nvPr>
            <p:ph idx="19"/>
          </p:nvPr>
        </p:nvSpPr>
        <p:spPr>
          <a:xfrm>
            <a:off x="882314" y="6019800"/>
            <a:ext cx="7956886" cy="377851"/>
          </a:xfrm>
        </p:spPr>
        <p:txBody>
          <a:bodyPr/>
          <a:lstStyle/>
          <a:p>
            <a:r>
              <a:rPr lang="en-US" altLang="en-US" sz="2000" dirty="0"/>
              <a:t>Maximum elevation above the ground = 150m + 413m </a:t>
            </a:r>
            <a:r>
              <a:rPr lang="en-US" altLang="en-US" sz="2000" dirty="0">
                <a:solidFill>
                  <a:srgbClr val="4B4BFF"/>
                </a:solidFill>
              </a:rPr>
              <a:t>= 563m</a:t>
            </a:r>
            <a:endParaRPr lang="en-US" sz="2000" dirty="0">
              <a:solidFill>
                <a:srgbClr val="4B4BFF"/>
              </a:solidFill>
            </a:endParaRPr>
          </a:p>
        </p:txBody>
      </p:sp>
    </p:spTree>
    <p:extLst>
      <p:ext uri="{BB962C8B-B14F-4D97-AF65-F5344CB8AC3E}">
        <p14:creationId xmlns:p14="http://schemas.microsoft.com/office/powerpoint/2010/main" val="67206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11.10 </a:t>
            </a:r>
            <a:r>
              <a:rPr lang="en-US" altLang="en-US" sz="1000" dirty="0">
                <a:ea typeface="ＭＳ Ｐゴシック" pitchFamily="34" charset="-128"/>
              </a:rPr>
              <a:t>4</a:t>
            </a:r>
            <a:endParaRPr lang="en-US" sz="10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23" y="1676400"/>
            <a:ext cx="3447502" cy="2110972"/>
          </a:xfrm>
          <a:prstGeom prst="rect">
            <a:avLst/>
          </a:prstGeom>
        </p:spPr>
      </p:pic>
      <p:sp>
        <p:nvSpPr>
          <p:cNvPr id="3" name="Content Placeholder 2"/>
          <p:cNvSpPr>
            <a:spLocks noGrp="1"/>
          </p:cNvSpPr>
          <p:nvPr>
            <p:ph idx="1"/>
          </p:nvPr>
        </p:nvSpPr>
        <p:spPr>
          <a:xfrm>
            <a:off x="4191000" y="1282831"/>
            <a:ext cx="4495800" cy="4051169"/>
          </a:xfrm>
        </p:spPr>
        <p:txBody>
          <a:bodyPr/>
          <a:lstStyle/>
          <a:p>
            <a:r>
              <a:rPr lang="en-US" sz="2000" b="1" dirty="0">
                <a:solidFill>
                  <a:srgbClr val="C00000"/>
                </a:solidFill>
              </a:rPr>
              <a:t>Reflect and Think:</a:t>
            </a:r>
            <a:endParaRPr lang="en-US" sz="2000" dirty="0">
              <a:solidFill>
                <a:srgbClr val="C00000"/>
              </a:solidFill>
            </a:endParaRPr>
          </a:p>
          <a:p>
            <a:r>
              <a:rPr lang="en-US" sz="2000" dirty="0"/>
              <a:t>Because there is no air resistance, you can treat the vertical and horizontal motions separately and can immediately write down the algebraic equations of motion. If you did want to include air resistance, you must know the acceleration as a function of speed (you will see how to derive this in Chapter 12), and then you need to use the basic kinematic relationships, separate variables, and integrate.</a:t>
            </a:r>
          </a:p>
        </p:txBody>
      </p:sp>
    </p:spTree>
    <p:extLst>
      <p:ext uri="{BB962C8B-B14F-4D97-AF65-F5344CB8AC3E}">
        <p14:creationId xmlns:p14="http://schemas.microsoft.com/office/powerpoint/2010/main" val="275884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457200" y="76200"/>
            <a:ext cx="8229600" cy="639762"/>
          </a:xfrm>
        </p:spPr>
        <p:txBody>
          <a:bodyPr/>
          <a:lstStyle/>
          <a:p>
            <a:r>
              <a:rPr lang="en-US" altLang="en-US" sz="4000" b="1" dirty="0">
                <a:ea typeface="ＭＳ Ｐゴシック" pitchFamily="34" charset="-128"/>
              </a:rPr>
              <a:t>Introduction </a:t>
            </a:r>
            <a:r>
              <a:rPr lang="en-US" altLang="en-US" sz="1000" dirty="0">
                <a:ea typeface="ＭＳ Ｐゴシック" pitchFamily="34" charset="-128"/>
              </a:rPr>
              <a:t>2</a:t>
            </a:r>
            <a:endParaRPr lang="en-IN" sz="1000" dirty="0"/>
          </a:p>
        </p:txBody>
      </p:sp>
      <p:sp>
        <p:nvSpPr>
          <p:cNvPr id="3" name="Content Placeholder 2"/>
          <p:cNvSpPr>
            <a:spLocks noGrp="1"/>
          </p:cNvSpPr>
          <p:nvPr>
            <p:ph sz="quarter" idx="12"/>
          </p:nvPr>
        </p:nvSpPr>
        <p:spPr>
          <a:xfrm>
            <a:off x="533400" y="914400"/>
            <a:ext cx="3276600" cy="351924"/>
          </a:xfrm>
        </p:spPr>
        <p:txBody>
          <a:bodyPr/>
          <a:lstStyle/>
          <a:p>
            <a:pPr marL="291600" indent="-291600">
              <a:spcBef>
                <a:spcPts val="1000"/>
              </a:spcBef>
              <a:spcAft>
                <a:spcPts val="0"/>
              </a:spcAft>
              <a:buFont typeface="Arial" panose="020B0604020202020204" pitchFamily="34" charset="0"/>
              <a:buChar char="•"/>
            </a:pPr>
            <a:r>
              <a:rPr lang="en-US" altLang="en-US" sz="2000" b="1" dirty="0"/>
              <a:t>Dynamics includes:</a:t>
            </a:r>
          </a:p>
        </p:txBody>
      </p:sp>
      <p:sp>
        <p:nvSpPr>
          <p:cNvPr id="6" name="Content Placeholder 5"/>
          <p:cNvSpPr>
            <a:spLocks noGrp="1"/>
          </p:cNvSpPr>
          <p:nvPr>
            <p:ph sz="quarter" idx="14"/>
          </p:nvPr>
        </p:nvSpPr>
        <p:spPr>
          <a:xfrm>
            <a:off x="1295400" y="1480869"/>
            <a:ext cx="7620000" cy="1196181"/>
          </a:xfrm>
        </p:spPr>
        <p:txBody>
          <a:bodyPr/>
          <a:lstStyle/>
          <a:p>
            <a:r>
              <a:rPr lang="en-US" altLang="en-US" sz="2000" b="1" i="1" u="sng" dirty="0"/>
              <a:t>Kinematics</a:t>
            </a:r>
            <a:r>
              <a:rPr lang="en-US" altLang="en-US" sz="2000" dirty="0"/>
              <a:t>: study of the geometry of motion. </a:t>
            </a:r>
          </a:p>
          <a:p>
            <a:r>
              <a:rPr lang="en-US" altLang="en-US" sz="2000" dirty="0"/>
              <a:t>Relates displacement, velocity, acceleration, and time </a:t>
            </a:r>
            <a:r>
              <a:rPr lang="en-US" altLang="en-US" sz="2000" b="1" i="1" dirty="0"/>
              <a:t>without reference </a:t>
            </a:r>
            <a:r>
              <a:rPr lang="en-US" altLang="en-US" sz="2000" dirty="0"/>
              <a:t>to the cause of motion.</a:t>
            </a:r>
          </a:p>
        </p:txBody>
      </p:sp>
      <p:pic>
        <p:nvPicPr>
          <p:cNvPr id="5" name="Picture 4" descr="Racecar with forces acting upon it: drive force, aerodynamic downforce, and dra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625" y="2804456"/>
            <a:ext cx="4672751" cy="2185916"/>
          </a:xfrm>
          <a:prstGeom prst="rect">
            <a:avLst/>
          </a:prstGeom>
        </p:spPr>
      </p:pic>
      <p:sp>
        <p:nvSpPr>
          <p:cNvPr id="4" name="Content Placeholder 3"/>
          <p:cNvSpPr>
            <a:spLocks noGrp="1"/>
          </p:cNvSpPr>
          <p:nvPr>
            <p:ph sz="quarter" idx="13"/>
          </p:nvPr>
        </p:nvSpPr>
        <p:spPr>
          <a:xfrm>
            <a:off x="1219200" y="5102995"/>
            <a:ext cx="7239000" cy="1374005"/>
          </a:xfrm>
        </p:spPr>
        <p:txBody>
          <a:bodyPr/>
          <a:lstStyle/>
          <a:p>
            <a:pPr marL="0" lvl="1" indent="0">
              <a:spcBef>
                <a:spcPts val="1000"/>
              </a:spcBef>
              <a:spcAft>
                <a:spcPts val="0"/>
              </a:spcAft>
              <a:buNone/>
            </a:pPr>
            <a:r>
              <a:rPr lang="en-US" altLang="en-US" b="1" i="1" u="sng" dirty="0"/>
              <a:t>Kinetics</a:t>
            </a:r>
            <a:r>
              <a:rPr lang="en-US" altLang="en-US" b="1" dirty="0"/>
              <a:t>: </a:t>
            </a:r>
            <a:r>
              <a:rPr lang="en-US" altLang="en-US" dirty="0"/>
              <a:t>study of the relations existing between the forces acting on a body, the mass of the body, and the motion of the body. Kinetics is used to predict the motion caused by given forces or to determine the forces required to produce a given motion.</a:t>
            </a:r>
          </a:p>
        </p:txBody>
      </p:sp>
      <p:sp>
        <p:nvSpPr>
          <p:cNvPr id="13" name="Text Placeholder 3"/>
          <p:cNvSpPr>
            <a:spLocks noGrp="1"/>
          </p:cNvSpPr>
          <p:nvPr>
            <p:ph type="body" sz="quarter" idx="11"/>
          </p:nvPr>
        </p:nvSpPr>
        <p:spPr>
          <a:xfrm>
            <a:off x="6477000" y="6705600"/>
            <a:ext cx="2667000" cy="152400"/>
          </a:xfrm>
        </p:spPr>
        <p:txBody>
          <a:bodyPr/>
          <a:lstStyle/>
          <a:p>
            <a:pPr lvl="0" algn="r"/>
            <a:r>
              <a:rPr lang="en-US" sz="800" dirty="0">
                <a:solidFill>
                  <a:schemeClr val="bg1"/>
                </a:solidFill>
              </a:rPr>
              <a:t>© Glow Images RF</a:t>
            </a:r>
            <a:endParaRPr lang="en-IN" sz="800" dirty="0">
              <a:solidFill>
                <a:schemeClr val="bg1"/>
              </a:solidFill>
            </a:endParaRPr>
          </a:p>
        </p:txBody>
      </p:sp>
    </p:spTree>
    <p:extLst>
      <p:ext uri="{BB962C8B-B14F-4D97-AF65-F5344CB8AC3E}">
        <p14:creationId xmlns:p14="http://schemas.microsoft.com/office/powerpoint/2010/main" val="12361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5</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856" y="1295400"/>
            <a:ext cx="3703566" cy="2048516"/>
          </a:xfrm>
          <a:prstGeom prst="rect">
            <a:avLst/>
          </a:prstGeom>
        </p:spPr>
      </p:pic>
      <p:sp>
        <p:nvSpPr>
          <p:cNvPr id="3" name="Content Placeholder 2"/>
          <p:cNvSpPr>
            <a:spLocks noGrp="1"/>
          </p:cNvSpPr>
          <p:nvPr>
            <p:ph idx="1"/>
          </p:nvPr>
        </p:nvSpPr>
        <p:spPr>
          <a:xfrm>
            <a:off x="457200" y="1158099"/>
            <a:ext cx="4343400" cy="1889901"/>
          </a:xfrm>
        </p:spPr>
        <p:txBody>
          <a:bodyPr/>
          <a:lstStyle/>
          <a:p>
            <a:r>
              <a:rPr lang="en-US" altLang="en-US" b="1" dirty="0">
                <a:solidFill>
                  <a:srgbClr val="C00000"/>
                </a:solidFill>
              </a:rPr>
              <a:t>If you fire a projectile from 150 meters above the ground (see Ex Problem 11.10), what launch angle will give you the greatest horizontal distance </a:t>
            </a:r>
            <a:r>
              <a:rPr lang="en-US" altLang="en-US" b="1" i="1" dirty="0">
                <a:solidFill>
                  <a:srgbClr val="C00000"/>
                </a:solidFill>
              </a:rPr>
              <a:t>x</a:t>
            </a:r>
            <a:r>
              <a:rPr lang="en-US" altLang="en-US" b="1" dirty="0">
                <a:solidFill>
                  <a:srgbClr val="C00000"/>
                </a:solidFill>
              </a:rPr>
              <a:t>?</a:t>
            </a:r>
          </a:p>
        </p:txBody>
      </p:sp>
      <p:sp>
        <p:nvSpPr>
          <p:cNvPr id="6" name="Content Placeholder 5"/>
          <p:cNvSpPr>
            <a:spLocks noGrp="1"/>
          </p:cNvSpPr>
          <p:nvPr>
            <p:ph idx="13"/>
          </p:nvPr>
        </p:nvSpPr>
        <p:spPr>
          <a:xfrm>
            <a:off x="457200" y="3633796"/>
            <a:ext cx="6019800" cy="2767004"/>
          </a:xfrm>
        </p:spPr>
        <p:txBody>
          <a:bodyPr/>
          <a:lstStyle/>
          <a:p>
            <a:r>
              <a:rPr lang="en-US" altLang="en-US" sz="3200" dirty="0"/>
              <a:t>a) A launch angle of 45°</a:t>
            </a:r>
          </a:p>
          <a:p>
            <a:r>
              <a:rPr lang="en-US" altLang="en-US" sz="3200" dirty="0"/>
              <a:t>b) A launch angle less than 45°</a:t>
            </a:r>
          </a:p>
          <a:p>
            <a:r>
              <a:rPr lang="en-US" altLang="en-US" sz="3200" dirty="0"/>
              <a:t>c) A launch angle greater than 45°</a:t>
            </a:r>
          </a:p>
          <a:p>
            <a:r>
              <a:rPr lang="en-US" altLang="en-US" sz="3200" dirty="0"/>
              <a:t>d) It depends on the launch velocity</a:t>
            </a:r>
          </a:p>
        </p:txBody>
      </p:sp>
    </p:spTree>
    <p:extLst>
      <p:ext uri="{BB962C8B-B14F-4D97-AF65-F5344CB8AC3E}">
        <p14:creationId xmlns:p14="http://schemas.microsoft.com/office/powerpoint/2010/main" val="251142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6</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856" y="1295400"/>
            <a:ext cx="3703566" cy="2048516"/>
          </a:xfrm>
          <a:prstGeom prst="rect">
            <a:avLst/>
          </a:prstGeom>
        </p:spPr>
      </p:pic>
      <p:sp>
        <p:nvSpPr>
          <p:cNvPr id="3" name="Content Placeholder 2"/>
          <p:cNvSpPr>
            <a:spLocks noGrp="1"/>
          </p:cNvSpPr>
          <p:nvPr>
            <p:ph idx="1"/>
          </p:nvPr>
        </p:nvSpPr>
        <p:spPr>
          <a:xfrm>
            <a:off x="457200" y="1158099"/>
            <a:ext cx="4343400" cy="1889901"/>
          </a:xfrm>
        </p:spPr>
        <p:txBody>
          <a:bodyPr/>
          <a:lstStyle/>
          <a:p>
            <a:r>
              <a:rPr lang="en-US" altLang="en-US" b="1" dirty="0">
                <a:solidFill>
                  <a:srgbClr val="C00000"/>
                </a:solidFill>
              </a:rPr>
              <a:t>If you fire a projectile from 150 meters above the ground (see Ex Problem 11.10), what launch angle will give you the greatest horizontal distance </a:t>
            </a:r>
            <a:r>
              <a:rPr lang="en-US" altLang="en-US" b="1" i="1" dirty="0">
                <a:solidFill>
                  <a:srgbClr val="C00000"/>
                </a:solidFill>
              </a:rPr>
              <a:t>x</a:t>
            </a:r>
            <a:r>
              <a:rPr lang="en-US" altLang="en-US" b="1" dirty="0">
                <a:solidFill>
                  <a:srgbClr val="C00000"/>
                </a:solidFill>
              </a:rPr>
              <a:t>?</a:t>
            </a:r>
          </a:p>
        </p:txBody>
      </p:sp>
      <p:sp>
        <p:nvSpPr>
          <p:cNvPr id="6" name="Content Placeholder 5"/>
          <p:cNvSpPr>
            <a:spLocks noGrp="1"/>
          </p:cNvSpPr>
          <p:nvPr>
            <p:ph idx="13"/>
          </p:nvPr>
        </p:nvSpPr>
        <p:spPr>
          <a:xfrm>
            <a:off x="457200" y="3633796"/>
            <a:ext cx="7239000" cy="2767004"/>
          </a:xfrm>
        </p:spPr>
        <p:txBody>
          <a:bodyPr/>
          <a:lstStyle/>
          <a:p>
            <a:r>
              <a:rPr lang="en-US" altLang="en-US" sz="3200" dirty="0"/>
              <a:t>a) A launch angle of 45°</a:t>
            </a:r>
          </a:p>
          <a:p>
            <a:r>
              <a:rPr lang="en-US" altLang="en-US" sz="3200" dirty="0"/>
              <a:t>b) Answer: A launch angle less than 45°</a:t>
            </a:r>
          </a:p>
          <a:p>
            <a:r>
              <a:rPr lang="en-US" altLang="en-US" sz="3200" dirty="0"/>
              <a:t>c) A launch angle greater than 45°</a:t>
            </a:r>
          </a:p>
          <a:p>
            <a:r>
              <a:rPr lang="en-US" altLang="en-US" sz="3200" dirty="0"/>
              <a:t>d) It depends on the launch velocity</a:t>
            </a:r>
          </a:p>
        </p:txBody>
      </p:sp>
      <p:sp>
        <p:nvSpPr>
          <p:cNvPr id="8" name="Oval 7"/>
          <p:cNvSpPr/>
          <p:nvPr/>
        </p:nvSpPr>
        <p:spPr>
          <a:xfrm>
            <a:off x="457200" y="4187357"/>
            <a:ext cx="6858000" cy="84184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94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11</a:t>
            </a:r>
            <a:endParaRPr lang="en-US" sz="1000" dirty="0"/>
          </a:p>
        </p:txBody>
      </p:sp>
      <p:sp>
        <p:nvSpPr>
          <p:cNvPr id="15" name="Text Box 8"/>
          <p:cNvSpPr txBox="1">
            <a:spLocks noChangeArrowheads="1"/>
          </p:cNvSpPr>
          <p:nvPr/>
        </p:nvSpPr>
        <p:spPr bwMode="auto">
          <a:xfrm>
            <a:off x="631825" y="3495675"/>
            <a:ext cx="34210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a:r>
              <a:rPr lang="en-US" altLang="en-US" dirty="0"/>
              <a:t>A baseball pitching machine “throws” baseballs with a horizontal velocity </a:t>
            </a:r>
            <a:r>
              <a:rPr lang="en-US" altLang="en-US" b="1" dirty="0"/>
              <a:t>v</a:t>
            </a:r>
            <a:r>
              <a:rPr lang="en-US" altLang="en-US" baseline="-25000" dirty="0"/>
              <a:t>0</a:t>
            </a:r>
            <a:r>
              <a:rPr lang="en-US" altLang="en-US" dirty="0"/>
              <a:t>. If you want the height </a:t>
            </a:r>
            <a:r>
              <a:rPr lang="en-US" altLang="en-US" i="1" dirty="0"/>
              <a:t>h</a:t>
            </a:r>
            <a:r>
              <a:rPr lang="en-US" altLang="en-US" dirty="0"/>
              <a:t> to be </a:t>
            </a:r>
            <a:br>
              <a:rPr lang="en-US" altLang="en-US" dirty="0"/>
            </a:br>
            <a:r>
              <a:rPr lang="en-US" altLang="en-US" dirty="0"/>
              <a:t>1050 mm, determine the value of </a:t>
            </a:r>
            <a:r>
              <a:rPr lang="en-US" altLang="en-US" i="1" dirty="0"/>
              <a:t>v</a:t>
            </a:r>
            <a:r>
              <a:rPr lang="en-US" altLang="en-US" baseline="-25000" dirty="0"/>
              <a:t>0</a:t>
            </a:r>
            <a:r>
              <a:rPr lang="en-US" altLang="en-US" dirty="0"/>
              <a:t>.</a:t>
            </a:r>
          </a:p>
        </p:txBody>
      </p:sp>
      <p:sp>
        <p:nvSpPr>
          <p:cNvPr id="16" name="Text Box 9"/>
          <p:cNvSpPr txBox="1">
            <a:spLocks noChangeArrowheads="1"/>
          </p:cNvSpPr>
          <p:nvPr/>
        </p:nvSpPr>
        <p:spPr bwMode="auto">
          <a:xfrm>
            <a:off x="4291013" y="3094038"/>
            <a:ext cx="4830762"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Strategy:</a:t>
            </a:r>
            <a:endParaRPr lang="en-US" altLang="en-US" b="1" dirty="0">
              <a:solidFill>
                <a:srgbClr val="00B050"/>
              </a:solidFill>
            </a:endParaRPr>
          </a:p>
          <a:p>
            <a:pPr eaLnBrk="1" hangingPunct="1">
              <a:spcBef>
                <a:spcPct val="50000"/>
              </a:spcBef>
              <a:buFontTx/>
              <a:buChar char="•"/>
            </a:pPr>
            <a:r>
              <a:rPr lang="en-US" altLang="en-US" dirty="0"/>
              <a:t>Consider the vertical and horizontal motion separately (they are independent)</a:t>
            </a:r>
          </a:p>
        </p:txBody>
      </p:sp>
      <p:sp>
        <p:nvSpPr>
          <p:cNvPr id="18" name="Text Box 10"/>
          <p:cNvSpPr txBox="1">
            <a:spLocks noChangeArrowheads="1"/>
          </p:cNvSpPr>
          <p:nvPr/>
        </p:nvSpPr>
        <p:spPr bwMode="auto">
          <a:xfrm>
            <a:off x="4291013" y="4349750"/>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Apply equations of motion in y-direction</a:t>
            </a:r>
          </a:p>
        </p:txBody>
      </p:sp>
      <p:sp>
        <p:nvSpPr>
          <p:cNvPr id="19" name="Text Box 11"/>
          <p:cNvSpPr txBox="1">
            <a:spLocks noChangeArrowheads="1"/>
          </p:cNvSpPr>
          <p:nvPr/>
        </p:nvSpPr>
        <p:spPr bwMode="auto">
          <a:xfrm>
            <a:off x="4291013" y="4927600"/>
            <a:ext cx="4830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Apply equations of motion in x-direction</a:t>
            </a:r>
            <a:endParaRPr lang="en-US" altLang="en-US" i="1" dirty="0"/>
          </a:p>
        </p:txBody>
      </p:sp>
      <p:sp>
        <p:nvSpPr>
          <p:cNvPr id="20" name="Text Box 12"/>
          <p:cNvSpPr txBox="1">
            <a:spLocks noChangeArrowheads="1"/>
          </p:cNvSpPr>
          <p:nvPr/>
        </p:nvSpPr>
        <p:spPr bwMode="auto">
          <a:xfrm>
            <a:off x="4291013" y="5440363"/>
            <a:ext cx="47656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time </a:t>
            </a:r>
            <a:r>
              <a:rPr lang="en-US" altLang="en-US" i="1" dirty="0"/>
              <a:t>t</a:t>
            </a:r>
            <a:r>
              <a:rPr lang="en-US" altLang="en-US" dirty="0"/>
              <a:t> for projectile to fall to 1050 mm</a:t>
            </a:r>
            <a:endParaRPr lang="en-US" altLang="en-US" i="1" dirty="0"/>
          </a:p>
        </p:txBody>
      </p:sp>
      <p:sp>
        <p:nvSpPr>
          <p:cNvPr id="21" name="Rectangle 13"/>
          <p:cNvSpPr>
            <a:spLocks noChangeArrowheads="1"/>
          </p:cNvSpPr>
          <p:nvPr/>
        </p:nvSpPr>
        <p:spPr bwMode="auto">
          <a:xfrm>
            <a:off x="4291013" y="6224588"/>
            <a:ext cx="48529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Calculate </a:t>
            </a:r>
            <a:r>
              <a:rPr lang="en-US" altLang="en-US" i="1" dirty="0"/>
              <a:t>v</a:t>
            </a:r>
            <a:r>
              <a:rPr lang="en-US" altLang="en-US" i="1" baseline="-25000" dirty="0"/>
              <a:t>0</a:t>
            </a:r>
            <a:r>
              <a:rPr lang="en-US" altLang="en-US" i="1" dirty="0"/>
              <a:t>=0</a:t>
            </a:r>
          </a:p>
        </p:txBody>
      </p:sp>
      <p:pic>
        <p:nvPicPr>
          <p:cNvPr id="22" name="Picture 3" descr="bee29230_p11-100"/>
          <p:cNvPicPr>
            <a:picLocks noChangeAspect="1" noChangeArrowheads="1"/>
          </p:cNvPicPr>
          <p:nvPr/>
        </p:nvPicPr>
        <p:blipFill>
          <a:blip r:embed="rId2"/>
          <a:stretch>
            <a:fillRect/>
          </a:stretch>
        </p:blipFill>
        <p:spPr bwMode="auto">
          <a:xfrm>
            <a:off x="1090613" y="997955"/>
            <a:ext cx="7085012" cy="186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08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19" grpId="0" autoUpdateAnimBg="0"/>
      <p:bldP spid="20" grpId="0" autoUpdateAnimBg="0"/>
      <p:bldP spid="2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12</a:t>
            </a:r>
            <a:endParaRPr lang="en-US" sz="1000" dirty="0"/>
          </a:p>
        </p:txBody>
      </p:sp>
      <p:pic>
        <p:nvPicPr>
          <p:cNvPr id="18" name="Picture 3" descr="bee29230_p11-100"/>
          <p:cNvPicPr>
            <a:picLocks noChangeAspect="1" noChangeArrowheads="1"/>
          </p:cNvPicPr>
          <p:nvPr/>
        </p:nvPicPr>
        <p:blipFill>
          <a:blip r:embed="rId3"/>
          <a:stretch>
            <a:fillRect/>
          </a:stretch>
        </p:blipFill>
        <p:spPr bwMode="auto">
          <a:xfrm>
            <a:off x="4106863" y="1102749"/>
            <a:ext cx="4791075" cy="126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0"/>
          <p:cNvSpPr txBox="1">
            <a:spLocks noChangeArrowheads="1"/>
          </p:cNvSpPr>
          <p:nvPr/>
        </p:nvSpPr>
        <p:spPr bwMode="auto">
          <a:xfrm>
            <a:off x="587375" y="2549525"/>
            <a:ext cx="30559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2400" b="1" dirty="0">
                <a:solidFill>
                  <a:srgbClr val="C00000"/>
                </a:solidFill>
              </a:rPr>
              <a:t>Analyze the motion in the y-direction</a:t>
            </a:r>
          </a:p>
        </p:txBody>
      </p:sp>
      <p:sp>
        <p:nvSpPr>
          <p:cNvPr id="20" name="TextBox 11"/>
          <p:cNvSpPr txBox="1">
            <a:spLocks noChangeArrowheads="1"/>
          </p:cNvSpPr>
          <p:nvPr/>
        </p:nvSpPr>
        <p:spPr bwMode="auto">
          <a:xfrm>
            <a:off x="477837" y="1371040"/>
            <a:ext cx="36290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x= 12.2 m, y</a:t>
            </a:r>
            <a:r>
              <a:rPr lang="en-US" altLang="en-US" sz="2400" baseline="-25000" dirty="0"/>
              <a:t>o</a:t>
            </a:r>
            <a:r>
              <a:rPr lang="en-US" altLang="en-US" sz="2400" dirty="0"/>
              <a:t> = 1.5 m, y</a:t>
            </a:r>
            <a:r>
              <a:rPr lang="en-US" altLang="en-US" sz="2400" baseline="-25000" dirty="0"/>
              <a:t>f</a:t>
            </a:r>
            <a:r>
              <a:rPr lang="en-US" altLang="en-US" sz="2400" dirty="0"/>
              <a:t>= 1050 mm. </a:t>
            </a:r>
          </a:p>
          <a:p>
            <a:pPr eaLnBrk="1" hangingPunct="1"/>
            <a:r>
              <a:rPr lang="en-US" altLang="en-US" sz="2400" dirty="0"/>
              <a:t>Find:  v</a:t>
            </a:r>
            <a:r>
              <a:rPr lang="en-US" altLang="en-US" sz="2400" baseline="-25000" dirty="0"/>
              <a:t>o</a:t>
            </a:r>
          </a:p>
        </p:txBody>
      </p:sp>
      <p:graphicFrame>
        <p:nvGraphicFramePr>
          <p:cNvPr id="21" name="Object 20"/>
          <p:cNvGraphicFramePr>
            <a:graphicFrameLocks noChangeAspect="1"/>
          </p:cNvGraphicFramePr>
          <p:nvPr/>
        </p:nvGraphicFramePr>
        <p:xfrm>
          <a:off x="715963" y="3328988"/>
          <a:ext cx="2590800" cy="763587"/>
        </p:xfrm>
        <a:graphic>
          <a:graphicData uri="http://schemas.openxmlformats.org/presentationml/2006/ole">
            <mc:AlternateContent xmlns:mc="http://schemas.openxmlformats.org/markup-compatibility/2006">
              <mc:Choice xmlns:v="urn:schemas-microsoft-com:vml" Requires="v">
                <p:oleObj spid="_x0000_s99706" name="Equation" r:id="rId4" imgW="1193800" imgH="355600" progId="Equation.DSMT4">
                  <p:embed/>
                </p:oleObj>
              </mc:Choice>
              <mc:Fallback>
                <p:oleObj name="Equation" r:id="rId4" imgW="1193800" imgH="355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63" y="3328988"/>
                        <a:ext cx="259080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698500" y="4737100"/>
          <a:ext cx="3087688" cy="749300"/>
        </p:xfrm>
        <a:graphic>
          <a:graphicData uri="http://schemas.openxmlformats.org/presentationml/2006/ole">
            <mc:AlternateContent xmlns:mc="http://schemas.openxmlformats.org/markup-compatibility/2006">
              <mc:Choice xmlns:v="urn:schemas-microsoft-com:vml" Requires="v">
                <p:oleObj spid="_x0000_s99707" name="Equation" r:id="rId6" imgW="1447560" imgH="355320" progId="Equation.DSMT4">
                  <p:embed/>
                </p:oleObj>
              </mc:Choice>
              <mc:Fallback>
                <p:oleObj name="Equation" r:id="rId6" imgW="1447560" imgH="3553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500" y="4737100"/>
                        <a:ext cx="308768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nvGraphicFramePr>
        <p:xfrm>
          <a:off x="1004888" y="4013200"/>
          <a:ext cx="2055812" cy="762000"/>
        </p:xfrm>
        <a:graphic>
          <a:graphicData uri="http://schemas.openxmlformats.org/presentationml/2006/ole">
            <mc:AlternateContent xmlns:mc="http://schemas.openxmlformats.org/markup-compatibility/2006">
              <mc:Choice xmlns:v="urn:schemas-microsoft-com:vml" Requires="v">
                <p:oleObj spid="_x0000_s99708" name="Equation" r:id="rId8" imgW="952200" imgH="355320" progId="Equation.DSMT4">
                  <p:embed/>
                </p:oleObj>
              </mc:Choice>
              <mc:Fallback>
                <p:oleObj name="Equation" r:id="rId8" imgW="952200" imgH="3553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888" y="4013200"/>
                        <a:ext cx="2055812"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1501775" y="5664200"/>
          <a:ext cx="1604963" cy="342900"/>
        </p:xfrm>
        <a:graphic>
          <a:graphicData uri="http://schemas.openxmlformats.org/presentationml/2006/ole">
            <mc:AlternateContent xmlns:mc="http://schemas.openxmlformats.org/markup-compatibility/2006">
              <mc:Choice xmlns:v="urn:schemas-microsoft-com:vml" Requires="v">
                <p:oleObj spid="_x0000_s99709" name="Equation" r:id="rId10" imgW="749160" imgH="164880" progId="Equation.DSMT4">
                  <p:embed/>
                </p:oleObj>
              </mc:Choice>
              <mc:Fallback>
                <p:oleObj name="Equation" r:id="rId10" imgW="749160" imgH="1648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1775" y="5664200"/>
                        <a:ext cx="1604963"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10"/>
          <p:cNvSpPr txBox="1">
            <a:spLocks noChangeArrowheads="1"/>
          </p:cNvSpPr>
          <p:nvPr/>
        </p:nvSpPr>
        <p:spPr bwMode="auto">
          <a:xfrm>
            <a:off x="4973638" y="2552700"/>
            <a:ext cx="3057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2400" b="1" dirty="0">
                <a:solidFill>
                  <a:srgbClr val="C00000"/>
                </a:solidFill>
              </a:rPr>
              <a:t>Analyze the motion in the x-direction</a:t>
            </a:r>
          </a:p>
        </p:txBody>
      </p:sp>
      <p:graphicFrame>
        <p:nvGraphicFramePr>
          <p:cNvPr id="26" name="Object 25"/>
          <p:cNvGraphicFramePr>
            <a:graphicFrameLocks noChangeAspect="1"/>
          </p:cNvGraphicFramePr>
          <p:nvPr/>
        </p:nvGraphicFramePr>
        <p:xfrm>
          <a:off x="5287963" y="3543300"/>
          <a:ext cx="2225675" cy="428625"/>
        </p:xfrm>
        <a:graphic>
          <a:graphicData uri="http://schemas.openxmlformats.org/presentationml/2006/ole">
            <mc:AlternateContent xmlns:mc="http://schemas.openxmlformats.org/markup-compatibility/2006">
              <mc:Choice xmlns:v="urn:schemas-microsoft-com:vml" Requires="v">
                <p:oleObj spid="_x0000_s99710" name="Equation" r:id="rId12" imgW="1040948" imgH="203112" progId="Equation.DSMT4">
                  <p:embed/>
                </p:oleObj>
              </mc:Choice>
              <mc:Fallback>
                <p:oleObj name="Equation" r:id="rId12" imgW="1040948"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87963" y="3543300"/>
                        <a:ext cx="222567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nvGraphicFramePr>
        <p:xfrm>
          <a:off x="5180013" y="4051300"/>
          <a:ext cx="2938462" cy="419100"/>
        </p:xfrm>
        <a:graphic>
          <a:graphicData uri="http://schemas.openxmlformats.org/presentationml/2006/ole">
            <mc:AlternateContent xmlns:mc="http://schemas.openxmlformats.org/markup-compatibility/2006">
              <mc:Choice xmlns:v="urn:schemas-microsoft-com:vml" Requires="v">
                <p:oleObj spid="_x0000_s99711" name="Equation" r:id="rId14" imgW="1371600" imgH="203040" progId="Equation.DSMT4">
                  <p:embed/>
                </p:oleObj>
              </mc:Choice>
              <mc:Fallback>
                <p:oleObj name="Equation" r:id="rId14" imgW="137160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0013" y="4051300"/>
                        <a:ext cx="2938462"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5183188" y="4610100"/>
          <a:ext cx="2968625" cy="419100"/>
        </p:xfrm>
        <a:graphic>
          <a:graphicData uri="http://schemas.openxmlformats.org/presentationml/2006/ole">
            <mc:AlternateContent xmlns:mc="http://schemas.openxmlformats.org/markup-compatibility/2006">
              <mc:Choice xmlns:v="urn:schemas-microsoft-com:vml" Requires="v">
                <p:oleObj spid="_x0000_s99712" name="Equation" r:id="rId16" imgW="1384200" imgH="203040" progId="Equation.DSMT4">
                  <p:embed/>
                </p:oleObj>
              </mc:Choice>
              <mc:Fallback>
                <p:oleObj name="Equation" r:id="rId16" imgW="138420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3188" y="4610100"/>
                        <a:ext cx="29686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4859338" y="4545013"/>
            <a:ext cx="3575050" cy="6000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 name="TextBox 29"/>
          <p:cNvSpPr txBox="1"/>
          <p:nvPr/>
        </p:nvSpPr>
        <p:spPr>
          <a:xfrm>
            <a:off x="493246" y="995082"/>
            <a:ext cx="3661896" cy="400110"/>
          </a:xfrm>
          <a:prstGeom prst="rect">
            <a:avLst/>
          </a:prstGeom>
          <a:noFill/>
        </p:spPr>
        <p:txBody>
          <a:bodyPr wrap="square" rtlCol="0">
            <a:spAutoFit/>
          </a:bodyPr>
          <a:lstStyle/>
          <a:p>
            <a:r>
              <a:rPr lang="en-US" sz="2000" b="1" dirty="0">
                <a:solidFill>
                  <a:srgbClr val="C00000"/>
                </a:solidFill>
                <a:latin typeface="Times New Roman" pitchFamily="18" charset="0"/>
                <a:cs typeface="Times New Roman" pitchFamily="18" charset="0"/>
              </a:rPr>
              <a:t>Modeling and Analysis: </a:t>
            </a:r>
            <a:endParaRPr lang="en-US" sz="2000" b="1" dirty="0">
              <a:solidFill>
                <a:srgbClr val="00B050"/>
              </a:solidFill>
              <a:latin typeface="Times New Roman" pitchFamily="18" charset="0"/>
              <a:cs typeface="Times New Roman" pitchFamily="18" charset="0"/>
            </a:endParaRPr>
          </a:p>
        </p:txBody>
      </p:sp>
      <p:sp>
        <p:nvSpPr>
          <p:cNvPr id="31" name="TextBox 30"/>
          <p:cNvSpPr txBox="1"/>
          <p:nvPr/>
        </p:nvSpPr>
        <p:spPr>
          <a:xfrm>
            <a:off x="4859338" y="5302623"/>
            <a:ext cx="3661896" cy="1015663"/>
          </a:xfrm>
          <a:prstGeom prst="rect">
            <a:avLst/>
          </a:prstGeom>
          <a:noFill/>
        </p:spPr>
        <p:txBody>
          <a:bodyPr wrap="square" rtlCol="0">
            <a:spAutoFit/>
          </a:bodyPr>
          <a:lstStyle/>
          <a:p>
            <a:r>
              <a:rPr lang="en-US" sz="2000" b="1" dirty="0">
                <a:solidFill>
                  <a:srgbClr val="C00000"/>
                </a:solidFill>
                <a:latin typeface="Times New Roman" pitchFamily="18" charset="0"/>
                <a:cs typeface="Times New Roman" pitchFamily="18" charset="0"/>
              </a:rPr>
              <a:t>Reflect and Think: </a:t>
            </a:r>
            <a:r>
              <a:rPr lang="en-US" sz="2000" dirty="0">
                <a:latin typeface="Times New Roman" pitchFamily="18" charset="0"/>
                <a:cs typeface="Times New Roman" pitchFamily="18" charset="0"/>
              </a:rPr>
              <a:t> </a:t>
            </a:r>
          </a:p>
          <a:p>
            <a:r>
              <a:rPr lang="en-US" sz="2000" dirty="0">
                <a:latin typeface="Times New Roman" pitchFamily="18" charset="0"/>
                <a:cs typeface="Times New Roman" pitchFamily="18" charset="0"/>
              </a:rPr>
              <a:t>Units are correct and magnitudes are reasonable</a:t>
            </a:r>
          </a:p>
        </p:txBody>
      </p:sp>
    </p:spTree>
    <p:extLst>
      <p:ext uri="{BB962C8B-B14F-4D97-AF65-F5344CB8AC3E}">
        <p14:creationId xmlns:p14="http://schemas.microsoft.com/office/powerpoint/2010/main" val="357055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255"/>
            <a:ext cx="8229600" cy="1079945"/>
          </a:xfrm>
        </p:spPr>
        <p:txBody>
          <a:bodyPr/>
          <a:lstStyle/>
          <a:p>
            <a:r>
              <a:rPr lang="en-US" altLang="en-US" b="1" dirty="0">
                <a:ea typeface="ＭＳ Ｐゴシック" pitchFamily="34" charset="-128"/>
              </a:rPr>
              <a:t>Motion Relative to a Frame in Translation </a:t>
            </a:r>
            <a:r>
              <a:rPr lang="en-US" altLang="en-US" sz="1000" dirty="0">
                <a:ea typeface="ＭＳ Ｐゴシック" pitchFamily="34" charset="-128"/>
              </a:rPr>
              <a:t>1</a:t>
            </a:r>
            <a:endParaRPr lang="en-US" sz="1000" dirty="0"/>
          </a:p>
        </p:txBody>
      </p:sp>
      <p:sp>
        <p:nvSpPr>
          <p:cNvPr id="6" name="Content Placeholder 5"/>
          <p:cNvSpPr>
            <a:spLocks noGrp="1"/>
          </p:cNvSpPr>
          <p:nvPr>
            <p:ph idx="13"/>
          </p:nvPr>
        </p:nvSpPr>
        <p:spPr>
          <a:xfrm>
            <a:off x="457200" y="1524000"/>
            <a:ext cx="7467600" cy="662399"/>
          </a:xfrm>
        </p:spPr>
        <p:txBody>
          <a:bodyPr/>
          <a:lstStyle/>
          <a:p>
            <a:r>
              <a:rPr lang="en-US" altLang="en-US" sz="2000" b="1" dirty="0"/>
              <a:t>It is critical for a pilot to know the relative motion of his helicopter with respect to the aircraft carrier to make a safe landing.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251" y="2498632"/>
            <a:ext cx="5945693" cy="3978368"/>
          </a:xfrm>
          <a:prstGeom prst="rect">
            <a:avLst/>
          </a:prstGeom>
        </p:spPr>
      </p:pic>
      <p:sp>
        <p:nvSpPr>
          <p:cNvPr id="5" name="Text Placeholder 4"/>
          <p:cNvSpPr>
            <a:spLocks noGrp="1"/>
          </p:cNvSpPr>
          <p:nvPr>
            <p:ph type="body" sz="quarter" idx="11"/>
          </p:nvPr>
        </p:nvSpPr>
        <p:spPr/>
        <p:txBody>
          <a:bodyPr/>
          <a:lstStyle/>
          <a:p>
            <a:r>
              <a:rPr lang="en-US" dirty="0"/>
              <a:t>© Digital Vision/Getty Images RF</a:t>
            </a:r>
          </a:p>
        </p:txBody>
      </p:sp>
    </p:spTree>
    <p:extLst>
      <p:ext uri="{BB962C8B-B14F-4D97-AF65-F5344CB8AC3E}">
        <p14:creationId xmlns:p14="http://schemas.microsoft.com/office/powerpoint/2010/main" val="167712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2"/>
            <a:ext cx="8229600" cy="1079945"/>
          </a:xfrm>
        </p:spPr>
        <p:txBody>
          <a:bodyPr/>
          <a:lstStyle/>
          <a:p>
            <a:r>
              <a:rPr lang="en-US" altLang="en-US" b="1" dirty="0">
                <a:ea typeface="ＭＳ Ｐゴシック" pitchFamily="34" charset="-128"/>
              </a:rPr>
              <a:t>Motion Relative to a Frame in Translation </a:t>
            </a:r>
            <a:r>
              <a:rPr lang="en-US" altLang="en-US" sz="1000" dirty="0">
                <a:ea typeface="ＭＳ Ｐゴシック" pitchFamily="34" charset="-128"/>
              </a:rPr>
              <a:t>2</a:t>
            </a:r>
            <a:br>
              <a:rPr lang="en-US" altLang="en-US" sz="1000" dirty="0">
                <a:ea typeface="ＭＳ Ｐゴシック" pitchFamily="34" charset="-128"/>
              </a:rPr>
            </a:br>
            <a:endParaRPr lang="en-US" dirty="0"/>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6" y="1162944"/>
            <a:ext cx="2779236" cy="2404508"/>
          </a:xfrm>
          <a:prstGeom prst="rect">
            <a:avLst/>
          </a:prstGeom>
        </p:spPr>
      </p:pic>
      <p:sp>
        <p:nvSpPr>
          <p:cNvPr id="10" name="Content Placeholder 9"/>
          <p:cNvSpPr>
            <a:spLocks noGrp="1"/>
          </p:cNvSpPr>
          <p:nvPr>
            <p:ph idx="1"/>
          </p:nvPr>
        </p:nvSpPr>
        <p:spPr>
          <a:xfrm>
            <a:off x="3048000" y="1219200"/>
            <a:ext cx="5867400" cy="980049"/>
          </a:xfrm>
        </p:spPr>
        <p:txBody>
          <a:bodyPr/>
          <a:lstStyle/>
          <a:p>
            <a:pPr marL="292608" indent="-292608">
              <a:spcBef>
                <a:spcPts val="0"/>
              </a:spcBef>
              <a:spcAft>
                <a:spcPts val="0"/>
              </a:spcAft>
              <a:buFont typeface="Arial" panose="020B0604020202020204" pitchFamily="34" charset="0"/>
              <a:buChar char="•"/>
            </a:pPr>
            <a:r>
              <a:rPr lang="en-US" altLang="en-US" sz="2000" dirty="0"/>
              <a:t>Designate one frame as the </a:t>
            </a:r>
            <a:r>
              <a:rPr lang="en-US" altLang="en-US" sz="2000" i="1" dirty="0"/>
              <a:t>fixed frame of reference</a:t>
            </a:r>
            <a:r>
              <a:rPr lang="en-US" altLang="en-US" sz="2000" dirty="0"/>
              <a:t>. All other frames not rigidly attached to the fixed reference frame are </a:t>
            </a:r>
            <a:r>
              <a:rPr lang="en-US" altLang="en-US" sz="2000" i="1" dirty="0"/>
              <a:t>moving frames of reference</a:t>
            </a:r>
            <a:r>
              <a:rPr lang="en-US" altLang="en-US" sz="2000" dirty="0"/>
              <a:t>.</a:t>
            </a:r>
          </a:p>
        </p:txBody>
      </p:sp>
      <p:sp>
        <p:nvSpPr>
          <p:cNvPr id="13" name="Content Placeholder 12"/>
          <p:cNvSpPr>
            <a:spLocks noGrp="1"/>
          </p:cNvSpPr>
          <p:nvPr>
            <p:ph idx="13"/>
          </p:nvPr>
        </p:nvSpPr>
        <p:spPr>
          <a:xfrm>
            <a:off x="3048000" y="2226214"/>
            <a:ext cx="5638800" cy="669386"/>
          </a:xfrm>
        </p:spPr>
        <p:txBody>
          <a:bodyPr/>
          <a:lstStyle/>
          <a:p>
            <a:pPr marL="292608" indent="-292608">
              <a:spcBef>
                <a:spcPts val="0"/>
              </a:spcBef>
              <a:spcAft>
                <a:spcPts val="0"/>
              </a:spcAft>
              <a:buFont typeface="Arial" panose="020B0604020202020204" pitchFamily="34" charset="0"/>
              <a:buChar char="•"/>
            </a:pPr>
            <a:r>
              <a:rPr lang="en-US" altLang="en-US" sz="2000" dirty="0"/>
              <a:t>Position vectors for particles </a:t>
            </a:r>
            <a:r>
              <a:rPr lang="en-US" altLang="en-US" sz="2000" i="1" dirty="0"/>
              <a:t>A</a:t>
            </a:r>
            <a:r>
              <a:rPr lang="en-US" altLang="en-US" sz="2000" dirty="0"/>
              <a:t> and </a:t>
            </a:r>
            <a:r>
              <a:rPr lang="en-US" altLang="en-US" sz="2000" i="1" dirty="0"/>
              <a:t>B</a:t>
            </a:r>
            <a:r>
              <a:rPr lang="en-US" altLang="en-US" sz="2000" dirty="0"/>
              <a:t> with respect to the fixed frame of reference </a:t>
            </a:r>
            <a:r>
              <a:rPr lang="en-US" altLang="en-US" sz="2000" i="1" dirty="0" err="1"/>
              <a:t>Oxyz</a:t>
            </a:r>
            <a:r>
              <a:rPr lang="en-US" altLang="en-US" sz="2000" dirty="0"/>
              <a:t> are</a:t>
            </a:r>
            <a:endParaRPr lang="en-US" sz="2000" dirty="0"/>
          </a:p>
        </p:txBody>
      </p:sp>
      <p:graphicFrame>
        <p:nvGraphicFramePr>
          <p:cNvPr id="21" name="Object 9"/>
          <p:cNvGraphicFramePr>
            <a:graphicFrameLocks noChangeAspect="1"/>
          </p:cNvGraphicFramePr>
          <p:nvPr>
            <p:extLst>
              <p:ext uri="{D42A27DB-BD31-4B8C-83A1-F6EECF244321}">
                <p14:modId xmlns:p14="http://schemas.microsoft.com/office/powerpoint/2010/main" val="1790942036"/>
              </p:ext>
            </p:extLst>
          </p:nvPr>
        </p:nvGraphicFramePr>
        <p:xfrm>
          <a:off x="7505122" y="2578100"/>
          <a:ext cx="1029278" cy="317500"/>
        </p:xfrm>
        <a:graphic>
          <a:graphicData uri="http://schemas.openxmlformats.org/presentationml/2006/ole">
            <mc:AlternateContent xmlns:mc="http://schemas.openxmlformats.org/markup-compatibility/2006">
              <mc:Choice xmlns:v="urn:schemas-microsoft-com:vml" Requires="v">
                <p:oleObj spid="_x0000_s93738" name="Equation" r:id="rId4" imgW="1040948" imgH="317362" progId="Equation.3">
                  <p:embed/>
                </p:oleObj>
              </mc:Choice>
              <mc:Fallback>
                <p:oleObj name="Equation" r:id="rId4" imgW="1040948" imgH="3173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122" y="2578100"/>
                        <a:ext cx="1029278"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Content Placeholder 13"/>
          <p:cNvSpPr>
            <a:spLocks noGrp="1"/>
          </p:cNvSpPr>
          <p:nvPr>
            <p:ph idx="14"/>
          </p:nvPr>
        </p:nvSpPr>
        <p:spPr>
          <a:xfrm>
            <a:off x="3048000" y="2971800"/>
            <a:ext cx="1143000" cy="343501"/>
          </a:xfrm>
        </p:spPr>
        <p:txBody>
          <a:bodyPr/>
          <a:lstStyle/>
          <a:p>
            <a:pPr marL="292608" indent="-292608">
              <a:buFont typeface="Arial" panose="020B0604020202020204" pitchFamily="34" charset="0"/>
              <a:buChar char="•"/>
            </a:pPr>
            <a:r>
              <a:rPr lang="en-US" altLang="en-US" sz="2000" dirty="0"/>
              <a:t>Vector</a:t>
            </a:r>
            <a:endParaRPr lang="en-US" sz="2000" dirty="0"/>
          </a:p>
        </p:txBody>
      </p:sp>
      <p:graphicFrame>
        <p:nvGraphicFramePr>
          <p:cNvPr id="22" name="Object 8"/>
          <p:cNvGraphicFramePr>
            <a:graphicFrameLocks noChangeAspect="1"/>
          </p:cNvGraphicFramePr>
          <p:nvPr>
            <p:extLst>
              <p:ext uri="{D42A27DB-BD31-4B8C-83A1-F6EECF244321}">
                <p14:modId xmlns:p14="http://schemas.microsoft.com/office/powerpoint/2010/main" val="1014283018"/>
              </p:ext>
            </p:extLst>
          </p:nvPr>
        </p:nvGraphicFramePr>
        <p:xfrm>
          <a:off x="4175011" y="3019004"/>
          <a:ext cx="464563" cy="368300"/>
        </p:xfrm>
        <a:graphic>
          <a:graphicData uri="http://schemas.openxmlformats.org/presentationml/2006/ole">
            <mc:AlternateContent xmlns:mc="http://schemas.openxmlformats.org/markup-compatibility/2006">
              <mc:Choice xmlns:v="urn:schemas-microsoft-com:vml" Requires="v">
                <p:oleObj spid="_x0000_s93739" name="Equation" r:id="rId6" imgW="469900" imgH="368300" progId="Equation.DSMT4">
                  <p:embed/>
                </p:oleObj>
              </mc:Choice>
              <mc:Fallback>
                <p:oleObj name="Equation" r:id="rId6" imgW="469900" imgH="368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5011" y="3019004"/>
                        <a:ext cx="46456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Content Placeholder 14"/>
          <p:cNvSpPr>
            <a:spLocks noGrp="1"/>
          </p:cNvSpPr>
          <p:nvPr>
            <p:ph idx="15"/>
          </p:nvPr>
        </p:nvSpPr>
        <p:spPr>
          <a:xfrm>
            <a:off x="4616114" y="2980426"/>
            <a:ext cx="4223086" cy="343501"/>
          </a:xfrm>
        </p:spPr>
        <p:txBody>
          <a:bodyPr/>
          <a:lstStyle/>
          <a:p>
            <a:r>
              <a:rPr lang="en-US" altLang="en-US" sz="2000" dirty="0"/>
              <a:t>joining </a:t>
            </a:r>
            <a:r>
              <a:rPr lang="en-US" altLang="en-US" sz="2000" i="1" dirty="0"/>
              <a:t>A</a:t>
            </a:r>
            <a:r>
              <a:rPr lang="en-US" altLang="en-US" sz="2000" dirty="0"/>
              <a:t> and </a:t>
            </a:r>
            <a:r>
              <a:rPr lang="en-US" altLang="en-US" sz="2000" i="1" dirty="0"/>
              <a:t>B</a:t>
            </a:r>
            <a:r>
              <a:rPr lang="en-US" altLang="en-US" sz="2000" dirty="0"/>
              <a:t> defines the position of</a:t>
            </a:r>
            <a:endParaRPr lang="en-US" sz="2000" dirty="0"/>
          </a:p>
        </p:txBody>
      </p:sp>
      <p:sp>
        <p:nvSpPr>
          <p:cNvPr id="16" name="Content Placeholder 15"/>
          <p:cNvSpPr>
            <a:spLocks noGrp="1"/>
          </p:cNvSpPr>
          <p:nvPr>
            <p:ph idx="16"/>
          </p:nvPr>
        </p:nvSpPr>
        <p:spPr>
          <a:xfrm>
            <a:off x="3332257" y="3349268"/>
            <a:ext cx="3839169" cy="343501"/>
          </a:xfrm>
        </p:spPr>
        <p:txBody>
          <a:bodyPr/>
          <a:lstStyle/>
          <a:p>
            <a:r>
              <a:rPr lang="en-US" altLang="en-US" sz="2000" i="1" dirty="0"/>
              <a:t>B</a:t>
            </a:r>
            <a:r>
              <a:rPr lang="en-US" altLang="en-US" sz="2000" dirty="0"/>
              <a:t> with respect to the moving frame</a:t>
            </a:r>
            <a:endParaRPr lang="en-US" sz="2000" dirty="0"/>
          </a:p>
        </p:txBody>
      </p:sp>
      <p:graphicFrame>
        <p:nvGraphicFramePr>
          <p:cNvPr id="23" name="Object 22"/>
          <p:cNvGraphicFramePr>
            <a:graphicFrameLocks noChangeAspect="1"/>
          </p:cNvGraphicFramePr>
          <p:nvPr>
            <p:extLst>
              <p:ext uri="{D42A27DB-BD31-4B8C-83A1-F6EECF244321}">
                <p14:modId xmlns:p14="http://schemas.microsoft.com/office/powerpoint/2010/main" val="3660320878"/>
              </p:ext>
            </p:extLst>
          </p:nvPr>
        </p:nvGraphicFramePr>
        <p:xfrm>
          <a:off x="7056438" y="3424238"/>
          <a:ext cx="1058862" cy="298450"/>
        </p:xfrm>
        <a:graphic>
          <a:graphicData uri="http://schemas.openxmlformats.org/presentationml/2006/ole">
            <mc:AlternateContent xmlns:mc="http://schemas.openxmlformats.org/markup-compatibility/2006">
              <mc:Choice xmlns:v="urn:schemas-microsoft-com:vml" Requires="v">
                <p:oleObj spid="_x0000_s93740" name="Equation" r:id="rId8" imgW="723600" imgH="203040" progId="Equation.DSMT4">
                  <p:embed/>
                </p:oleObj>
              </mc:Choice>
              <mc:Fallback>
                <p:oleObj name="Equation" r:id="rId8" imgW="723600" imgH="203040" progId="Equation.DSMT4">
                  <p:embed/>
                  <p:pic>
                    <p:nvPicPr>
                      <p:cNvPr id="0" name=""/>
                      <p:cNvPicPr/>
                      <p:nvPr/>
                    </p:nvPicPr>
                    <p:blipFill>
                      <a:blip r:embed="rId9"/>
                      <a:stretch>
                        <a:fillRect/>
                      </a:stretch>
                    </p:blipFill>
                    <p:spPr>
                      <a:xfrm>
                        <a:off x="7056438" y="3424238"/>
                        <a:ext cx="1058862" cy="298450"/>
                      </a:xfrm>
                      <a:prstGeom prst="rect">
                        <a:avLst/>
                      </a:prstGeom>
                    </p:spPr>
                  </p:pic>
                </p:oleObj>
              </mc:Fallback>
            </mc:AlternateContent>
          </a:graphicData>
        </a:graphic>
      </p:graphicFrame>
      <p:graphicFrame>
        <p:nvGraphicFramePr>
          <p:cNvPr id="24" name="Object 7"/>
          <p:cNvGraphicFramePr>
            <a:graphicFrameLocks noChangeAspect="1"/>
          </p:cNvGraphicFramePr>
          <p:nvPr>
            <p:extLst>
              <p:ext uri="{D42A27DB-BD31-4B8C-83A1-F6EECF244321}">
                <p14:modId xmlns:p14="http://schemas.microsoft.com/office/powerpoint/2010/main" val="1628724180"/>
              </p:ext>
            </p:extLst>
          </p:nvPr>
        </p:nvGraphicFramePr>
        <p:xfrm>
          <a:off x="3406425" y="3713150"/>
          <a:ext cx="1385000" cy="408013"/>
        </p:xfrm>
        <a:graphic>
          <a:graphicData uri="http://schemas.openxmlformats.org/presentationml/2006/ole">
            <mc:AlternateContent xmlns:mc="http://schemas.openxmlformats.org/markup-compatibility/2006">
              <mc:Choice xmlns:v="urn:schemas-microsoft-com:vml" Requires="v">
                <p:oleObj spid="_x0000_s93741" name="Equation" r:id="rId10" imgW="647640" imgH="190440" progId="Equation.DSMT4">
                  <p:embed/>
                </p:oleObj>
              </mc:Choice>
              <mc:Fallback>
                <p:oleObj name="Equation" r:id="rId10" imgW="647640" imgH="190440" progId="Equation.DSMT4">
                  <p:embed/>
                  <p:pic>
                    <p:nvPicPr>
                      <p:cNvPr id="0" name=""/>
                      <p:cNvPicPr>
                        <a:picLocks noChangeAspect="1" noChangeArrowheads="1"/>
                      </p:cNvPicPr>
                      <p:nvPr/>
                    </p:nvPicPr>
                    <p:blipFill>
                      <a:blip r:embed="rId11"/>
                      <a:srcRect/>
                      <a:stretch>
                        <a:fillRect/>
                      </a:stretch>
                    </p:blipFill>
                    <p:spPr bwMode="auto">
                      <a:xfrm>
                        <a:off x="3406425" y="3713150"/>
                        <a:ext cx="1385000" cy="4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ontent Placeholder 16"/>
          <p:cNvSpPr>
            <a:spLocks noGrp="1"/>
          </p:cNvSpPr>
          <p:nvPr>
            <p:ph idx="17"/>
          </p:nvPr>
        </p:nvSpPr>
        <p:spPr>
          <a:xfrm>
            <a:off x="3048000" y="4152453"/>
            <a:ext cx="2715913" cy="377851"/>
          </a:xfrm>
        </p:spPr>
        <p:txBody>
          <a:bodyPr/>
          <a:lstStyle/>
          <a:p>
            <a:pPr marL="292608" indent="-292608">
              <a:buFont typeface="Arial" panose="020B0604020202020204" pitchFamily="34" charset="0"/>
              <a:buChar char="•"/>
            </a:pPr>
            <a:r>
              <a:rPr lang="en-US" altLang="en-US" sz="2000" dirty="0"/>
              <a:t>Differentiating twice,</a:t>
            </a:r>
          </a:p>
        </p:txBody>
      </p:sp>
      <p:graphicFrame>
        <p:nvGraphicFramePr>
          <p:cNvPr id="25" name="Object 6"/>
          <p:cNvGraphicFramePr>
            <a:graphicFrameLocks noChangeAspect="1"/>
          </p:cNvGraphicFramePr>
          <p:nvPr>
            <p:extLst>
              <p:ext uri="{D42A27DB-BD31-4B8C-83A1-F6EECF244321}">
                <p14:modId xmlns:p14="http://schemas.microsoft.com/office/powerpoint/2010/main" val="988136335"/>
              </p:ext>
            </p:extLst>
          </p:nvPr>
        </p:nvGraphicFramePr>
        <p:xfrm>
          <a:off x="3429000" y="4572000"/>
          <a:ext cx="1562100" cy="368300"/>
        </p:xfrm>
        <a:graphic>
          <a:graphicData uri="http://schemas.openxmlformats.org/presentationml/2006/ole">
            <mc:AlternateContent xmlns:mc="http://schemas.openxmlformats.org/markup-compatibility/2006">
              <mc:Choice xmlns:v="urn:schemas-microsoft-com:vml" Requires="v">
                <p:oleObj spid="_x0000_s93742" name="Equation" r:id="rId12" imgW="1562100" imgH="368300" progId="Equation.3">
                  <p:embed/>
                </p:oleObj>
              </mc:Choice>
              <mc:Fallback>
                <p:oleObj name="Equation" r:id="rId12" imgW="1562100" imgH="368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4572000"/>
                        <a:ext cx="1562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2317840100"/>
              </p:ext>
            </p:extLst>
          </p:nvPr>
        </p:nvGraphicFramePr>
        <p:xfrm>
          <a:off x="5126037" y="4540114"/>
          <a:ext cx="736600" cy="368300"/>
        </p:xfrm>
        <a:graphic>
          <a:graphicData uri="http://schemas.openxmlformats.org/presentationml/2006/ole">
            <mc:AlternateContent xmlns:mc="http://schemas.openxmlformats.org/markup-compatibility/2006">
              <mc:Choice xmlns:v="urn:schemas-microsoft-com:vml" Requires="v">
                <p:oleObj spid="_x0000_s93743" name="Equation" r:id="rId14" imgW="736600" imgH="368300" progId="Equation.3">
                  <p:embed/>
                </p:oleObj>
              </mc:Choice>
              <mc:Fallback>
                <p:oleObj name="Equation" r:id="rId14" imgW="736600" imgH="368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26037" y="4540114"/>
                        <a:ext cx="736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Content Placeholder 17"/>
          <p:cNvSpPr>
            <a:spLocks noGrp="1"/>
          </p:cNvSpPr>
          <p:nvPr>
            <p:ph idx="18"/>
          </p:nvPr>
        </p:nvSpPr>
        <p:spPr>
          <a:xfrm>
            <a:off x="5879562" y="4486054"/>
            <a:ext cx="2884425" cy="460068"/>
          </a:xfrm>
        </p:spPr>
        <p:txBody>
          <a:bodyPr/>
          <a:lstStyle/>
          <a:p>
            <a:r>
              <a:rPr lang="en-US" altLang="en-US" sz="2000" dirty="0"/>
              <a:t>velocity of </a:t>
            </a:r>
            <a:r>
              <a:rPr lang="en-US" altLang="en-US" sz="2000" i="1" dirty="0"/>
              <a:t>B</a:t>
            </a:r>
            <a:r>
              <a:rPr lang="en-US" altLang="en-US" sz="2000" dirty="0"/>
              <a:t> relative to </a:t>
            </a:r>
            <a:r>
              <a:rPr lang="en-US" altLang="en-US" sz="2000" i="1" dirty="0"/>
              <a:t>A</a:t>
            </a:r>
            <a:r>
              <a:rPr lang="en-US" altLang="en-US" sz="2000" dirty="0"/>
              <a:t>.</a:t>
            </a:r>
          </a:p>
        </p:txBody>
      </p:sp>
      <p:graphicFrame>
        <p:nvGraphicFramePr>
          <p:cNvPr id="27" name="Object 3"/>
          <p:cNvGraphicFramePr>
            <a:graphicFrameLocks noChangeAspect="1"/>
          </p:cNvGraphicFramePr>
          <p:nvPr>
            <p:extLst>
              <p:ext uri="{D42A27DB-BD31-4B8C-83A1-F6EECF244321}">
                <p14:modId xmlns:p14="http://schemas.microsoft.com/office/powerpoint/2010/main" val="3496948768"/>
              </p:ext>
            </p:extLst>
          </p:nvPr>
        </p:nvGraphicFramePr>
        <p:xfrm>
          <a:off x="3429000" y="5041900"/>
          <a:ext cx="1574800" cy="368300"/>
        </p:xfrm>
        <a:graphic>
          <a:graphicData uri="http://schemas.openxmlformats.org/presentationml/2006/ole">
            <mc:AlternateContent xmlns:mc="http://schemas.openxmlformats.org/markup-compatibility/2006">
              <mc:Choice xmlns:v="urn:schemas-microsoft-com:vml" Requires="v">
                <p:oleObj spid="_x0000_s93744" name="Equation" r:id="rId16" imgW="1574800" imgH="368300" progId="Equation.DSMT4">
                  <p:embed/>
                </p:oleObj>
              </mc:Choice>
              <mc:Fallback>
                <p:oleObj name="Equation" r:id="rId16" imgW="1574800" imgH="3683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29000" y="5041900"/>
                        <a:ext cx="1574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extLst>
              <p:ext uri="{D42A27DB-BD31-4B8C-83A1-F6EECF244321}">
                <p14:modId xmlns:p14="http://schemas.microsoft.com/office/powerpoint/2010/main" val="2035041007"/>
              </p:ext>
            </p:extLst>
          </p:nvPr>
        </p:nvGraphicFramePr>
        <p:xfrm>
          <a:off x="5143108" y="5089819"/>
          <a:ext cx="644525" cy="368300"/>
        </p:xfrm>
        <a:graphic>
          <a:graphicData uri="http://schemas.openxmlformats.org/presentationml/2006/ole">
            <mc:AlternateContent xmlns:mc="http://schemas.openxmlformats.org/markup-compatibility/2006">
              <mc:Choice xmlns:v="urn:schemas-microsoft-com:vml" Requires="v">
                <p:oleObj spid="_x0000_s93745" name="Equation" r:id="rId18" imgW="749300" imgH="368300" progId="Equation.3">
                  <p:embed/>
                </p:oleObj>
              </mc:Choice>
              <mc:Fallback>
                <p:oleObj name="Equation" r:id="rId18" imgW="749300" imgH="3683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3108" y="5089819"/>
                        <a:ext cx="64452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Content Placeholder 18"/>
          <p:cNvSpPr>
            <a:spLocks noGrp="1"/>
          </p:cNvSpPr>
          <p:nvPr>
            <p:ph idx="19"/>
          </p:nvPr>
        </p:nvSpPr>
        <p:spPr>
          <a:xfrm>
            <a:off x="5822081" y="5032473"/>
            <a:ext cx="3269773" cy="451801"/>
          </a:xfrm>
        </p:spPr>
        <p:txBody>
          <a:bodyPr/>
          <a:lstStyle/>
          <a:p>
            <a:r>
              <a:rPr lang="en-US" altLang="en-US" sz="2000" dirty="0"/>
              <a:t>acceleration of </a:t>
            </a:r>
            <a:r>
              <a:rPr lang="en-US" altLang="en-US" sz="2000" i="1" dirty="0"/>
              <a:t>B</a:t>
            </a:r>
            <a:r>
              <a:rPr lang="en-US" altLang="en-US" sz="2000" dirty="0"/>
              <a:t> relative to </a:t>
            </a:r>
            <a:r>
              <a:rPr lang="en-US" altLang="en-US" sz="2000" i="1" dirty="0"/>
              <a:t>A</a:t>
            </a:r>
            <a:r>
              <a:rPr lang="en-US" altLang="en-US" sz="2000" dirty="0"/>
              <a:t>.</a:t>
            </a:r>
          </a:p>
        </p:txBody>
      </p:sp>
      <p:sp>
        <p:nvSpPr>
          <p:cNvPr id="20" name="Content Placeholder 19"/>
          <p:cNvSpPr>
            <a:spLocks noGrp="1"/>
          </p:cNvSpPr>
          <p:nvPr>
            <p:ph idx="20"/>
          </p:nvPr>
        </p:nvSpPr>
        <p:spPr>
          <a:xfrm>
            <a:off x="3048000" y="5522829"/>
            <a:ext cx="5791200" cy="980049"/>
          </a:xfrm>
        </p:spPr>
        <p:txBody>
          <a:bodyPr/>
          <a:lstStyle/>
          <a:p>
            <a:pPr marL="292608" indent="-292608">
              <a:buFont typeface="Arial" panose="020B0604020202020204" pitchFamily="34" charset="0"/>
              <a:buChar char="•"/>
            </a:pPr>
            <a:r>
              <a:rPr lang="en-US" altLang="en-US" sz="2000" dirty="0"/>
              <a:t>Absolute motion of </a:t>
            </a:r>
            <a:r>
              <a:rPr lang="en-US" altLang="en-US" sz="2000" i="1" dirty="0"/>
              <a:t>B</a:t>
            </a:r>
            <a:r>
              <a:rPr lang="en-US" altLang="en-US" sz="2000" dirty="0"/>
              <a:t> can be obtained by combining motion of </a:t>
            </a:r>
            <a:r>
              <a:rPr lang="en-US" altLang="en-US" sz="2000" i="1" dirty="0"/>
              <a:t>A</a:t>
            </a:r>
            <a:r>
              <a:rPr lang="en-US" altLang="en-US" sz="2000" dirty="0"/>
              <a:t> with relative motion of </a:t>
            </a:r>
            <a:r>
              <a:rPr lang="en-US" altLang="en-US" sz="2000" i="1" dirty="0"/>
              <a:t>B</a:t>
            </a:r>
            <a:r>
              <a:rPr lang="en-US" altLang="en-US" sz="2000" dirty="0"/>
              <a:t> with respect to moving reference frame attached to </a:t>
            </a:r>
            <a:r>
              <a:rPr lang="en-US" altLang="en-US" sz="2000" i="1" dirty="0"/>
              <a:t>A</a:t>
            </a:r>
            <a:r>
              <a:rPr lang="en-US" altLang="en-US" sz="2000" dirty="0"/>
              <a:t>.</a:t>
            </a:r>
          </a:p>
        </p:txBody>
      </p:sp>
    </p:spTree>
    <p:extLst>
      <p:ext uri="{BB962C8B-B14F-4D97-AF65-F5344CB8AC3E}">
        <p14:creationId xmlns:p14="http://schemas.microsoft.com/office/powerpoint/2010/main" val="28516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P spid="17" grpId="0" build="p"/>
      <p:bldP spid="18" grpId="0" build="p"/>
      <p:bldP spid="19" grpId="0" build="p"/>
      <p:bldP spid="2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11.14 </a:t>
            </a:r>
            <a:r>
              <a:rPr lang="en-US" altLang="en-US" sz="1000" dirty="0">
                <a:ea typeface="ＭＳ Ｐゴシック" pitchFamily="34" charset="-128"/>
              </a:rPr>
              <a:t>1</a:t>
            </a:r>
            <a:endParaRPr lang="en-US" sz="1000"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91" y="1039704"/>
            <a:ext cx="2219982" cy="2202949"/>
          </a:xfrm>
          <a:prstGeom prst="rect">
            <a:avLst/>
          </a:prstGeom>
        </p:spPr>
      </p:pic>
      <p:sp>
        <p:nvSpPr>
          <p:cNvPr id="17" name="Content Placeholder 16"/>
          <p:cNvSpPr>
            <a:spLocks noGrp="1"/>
          </p:cNvSpPr>
          <p:nvPr>
            <p:ph idx="17"/>
          </p:nvPr>
        </p:nvSpPr>
        <p:spPr>
          <a:xfrm>
            <a:off x="155205" y="3374816"/>
            <a:ext cx="4035795" cy="2100823"/>
          </a:xfrm>
        </p:spPr>
        <p:txBody>
          <a:bodyPr/>
          <a:lstStyle/>
          <a:p>
            <a:r>
              <a:rPr lang="en-US" altLang="en-US" sz="2000" dirty="0"/>
              <a:t>Automobile </a:t>
            </a:r>
            <a:r>
              <a:rPr lang="en-US" altLang="en-US" sz="2000" i="1" dirty="0"/>
              <a:t>A </a:t>
            </a:r>
            <a:r>
              <a:rPr lang="en-US" altLang="en-US" sz="2000" dirty="0"/>
              <a:t>is traveling east at the constant speed of 36 km/h. As automobile </a:t>
            </a:r>
            <a:r>
              <a:rPr lang="en-US" altLang="en-US" sz="2000" i="1" dirty="0"/>
              <a:t>A </a:t>
            </a:r>
            <a:r>
              <a:rPr lang="en-US" altLang="en-US" sz="2000" dirty="0"/>
              <a:t>crosses the intersection shown, automobile </a:t>
            </a:r>
            <a:r>
              <a:rPr lang="en-US" altLang="en-US" sz="2000" i="1" dirty="0"/>
              <a:t>B </a:t>
            </a:r>
            <a:r>
              <a:rPr lang="en-US" altLang="en-US" sz="2000" dirty="0"/>
              <a:t>starts from rest 35 m north of the intersection and moves south with a constant acceleration of</a:t>
            </a:r>
            <a:endParaRPr lang="en-US" sz="2000" dirty="0"/>
          </a:p>
        </p:txBody>
      </p:sp>
      <p:graphicFrame>
        <p:nvGraphicFramePr>
          <p:cNvPr id="34" name="Object 33"/>
          <p:cNvGraphicFramePr>
            <a:graphicFrameLocks noChangeAspect="1"/>
          </p:cNvGraphicFramePr>
          <p:nvPr>
            <p:extLst>
              <p:ext uri="{D42A27DB-BD31-4B8C-83A1-F6EECF244321}">
                <p14:modId xmlns:p14="http://schemas.microsoft.com/office/powerpoint/2010/main" val="1290895990"/>
              </p:ext>
            </p:extLst>
          </p:nvPr>
        </p:nvGraphicFramePr>
        <p:xfrm>
          <a:off x="1771493" y="5271282"/>
          <a:ext cx="845185" cy="304267"/>
        </p:xfrm>
        <a:graphic>
          <a:graphicData uri="http://schemas.openxmlformats.org/presentationml/2006/ole">
            <mc:AlternateContent xmlns:mc="http://schemas.openxmlformats.org/markup-compatibility/2006">
              <mc:Choice xmlns:v="urn:schemas-microsoft-com:vml" Requires="v">
                <p:oleObj spid="_x0000_s65734" name="Equation" r:id="rId4" imgW="634680" imgH="228600" progId="Equation.DSMT4">
                  <p:embed/>
                </p:oleObj>
              </mc:Choice>
              <mc:Fallback>
                <p:oleObj name="Equation" r:id="rId4" imgW="634680" imgH="228600" progId="Equation.DSMT4">
                  <p:embed/>
                  <p:pic>
                    <p:nvPicPr>
                      <p:cNvPr id="0" name=""/>
                      <p:cNvPicPr/>
                      <p:nvPr/>
                    </p:nvPicPr>
                    <p:blipFill>
                      <a:blip r:embed="rId5"/>
                      <a:stretch>
                        <a:fillRect/>
                      </a:stretch>
                    </p:blipFill>
                    <p:spPr>
                      <a:xfrm>
                        <a:off x="1771493" y="5271282"/>
                        <a:ext cx="845185" cy="304267"/>
                      </a:xfrm>
                      <a:prstGeom prst="rect">
                        <a:avLst/>
                      </a:prstGeom>
                    </p:spPr>
                  </p:pic>
                </p:oleObj>
              </mc:Fallback>
            </mc:AlternateContent>
          </a:graphicData>
        </a:graphic>
      </p:graphicFrame>
      <p:sp>
        <p:nvSpPr>
          <p:cNvPr id="28" name="Content Placeholder 27"/>
          <p:cNvSpPr>
            <a:spLocks noGrp="1"/>
          </p:cNvSpPr>
          <p:nvPr>
            <p:ph idx="18"/>
          </p:nvPr>
        </p:nvSpPr>
        <p:spPr>
          <a:xfrm>
            <a:off x="2540478" y="5204715"/>
            <a:ext cx="1345606" cy="343501"/>
          </a:xfrm>
        </p:spPr>
        <p:txBody>
          <a:bodyPr/>
          <a:lstStyle/>
          <a:p>
            <a:r>
              <a:rPr lang="en-US" altLang="en-US" sz="2000" dirty="0"/>
              <a:t>Determine</a:t>
            </a:r>
          </a:p>
        </p:txBody>
      </p:sp>
      <p:sp>
        <p:nvSpPr>
          <p:cNvPr id="29" name="Content Placeholder 28"/>
          <p:cNvSpPr>
            <a:spLocks noGrp="1"/>
          </p:cNvSpPr>
          <p:nvPr>
            <p:ph idx="19"/>
          </p:nvPr>
        </p:nvSpPr>
        <p:spPr>
          <a:xfrm>
            <a:off x="152400" y="5497171"/>
            <a:ext cx="2884425" cy="343501"/>
          </a:xfrm>
        </p:spPr>
        <p:txBody>
          <a:bodyPr/>
          <a:lstStyle/>
          <a:p>
            <a:r>
              <a:rPr lang="en-US" altLang="en-US" sz="2000" dirty="0"/>
              <a:t>the position, velocity, and</a:t>
            </a:r>
            <a:endParaRPr lang="en-US" sz="2000" dirty="0"/>
          </a:p>
        </p:txBody>
      </p:sp>
      <p:sp>
        <p:nvSpPr>
          <p:cNvPr id="30" name="Content Placeholder 29"/>
          <p:cNvSpPr>
            <a:spLocks noGrp="1"/>
          </p:cNvSpPr>
          <p:nvPr>
            <p:ph idx="20"/>
          </p:nvPr>
        </p:nvSpPr>
        <p:spPr>
          <a:xfrm>
            <a:off x="152400" y="5809886"/>
            <a:ext cx="3733800" cy="343501"/>
          </a:xfrm>
        </p:spPr>
        <p:txBody>
          <a:bodyPr/>
          <a:lstStyle/>
          <a:p>
            <a:r>
              <a:rPr lang="en-US" altLang="en-US" sz="2000" dirty="0"/>
              <a:t>acceleration of </a:t>
            </a:r>
            <a:r>
              <a:rPr lang="en-US" altLang="en-US" sz="2000" i="1" dirty="0"/>
              <a:t>B </a:t>
            </a:r>
            <a:r>
              <a:rPr lang="en-US" altLang="en-US" sz="2000" dirty="0"/>
              <a:t>relative to </a:t>
            </a:r>
            <a:r>
              <a:rPr lang="en-US" altLang="en-US" sz="2000" i="1" dirty="0"/>
              <a:t>A </a:t>
            </a:r>
            <a:r>
              <a:rPr lang="en-US" altLang="en-US" sz="2000" dirty="0"/>
              <a:t>5 </a:t>
            </a:r>
            <a:r>
              <a:rPr lang="en-US" altLang="en-US" sz="2000" i="1" dirty="0"/>
              <a:t>s</a:t>
            </a:r>
            <a:endParaRPr lang="en-US" sz="2000" dirty="0"/>
          </a:p>
        </p:txBody>
      </p:sp>
      <p:sp>
        <p:nvSpPr>
          <p:cNvPr id="33" name="Content Placeholder 32"/>
          <p:cNvSpPr>
            <a:spLocks noGrp="1"/>
          </p:cNvSpPr>
          <p:nvPr>
            <p:ph idx="21"/>
          </p:nvPr>
        </p:nvSpPr>
        <p:spPr>
          <a:xfrm>
            <a:off x="152400" y="6133499"/>
            <a:ext cx="3733800" cy="343501"/>
          </a:xfrm>
        </p:spPr>
        <p:txBody>
          <a:bodyPr/>
          <a:lstStyle/>
          <a:p>
            <a:r>
              <a:rPr lang="en-US" altLang="en-US" sz="2000" dirty="0"/>
              <a:t>after </a:t>
            </a:r>
            <a:r>
              <a:rPr lang="en-US" altLang="en-US" sz="2000" i="1" dirty="0"/>
              <a:t>A </a:t>
            </a:r>
            <a:r>
              <a:rPr lang="en-US" altLang="en-US" sz="2000" dirty="0"/>
              <a:t>crosses the intersection.</a:t>
            </a:r>
          </a:p>
        </p:txBody>
      </p:sp>
      <p:sp>
        <p:nvSpPr>
          <p:cNvPr id="10" name="Content Placeholder 9"/>
          <p:cNvSpPr>
            <a:spLocks noGrp="1"/>
          </p:cNvSpPr>
          <p:nvPr>
            <p:ph idx="1"/>
          </p:nvPr>
        </p:nvSpPr>
        <p:spPr>
          <a:xfrm>
            <a:off x="4191000" y="990600"/>
            <a:ext cx="1345606" cy="457200"/>
          </a:xfrm>
        </p:spPr>
        <p:txBody>
          <a:bodyPr/>
          <a:lstStyle/>
          <a:p>
            <a:r>
              <a:rPr lang="en-US" altLang="en-US" sz="2000" b="1" dirty="0">
                <a:solidFill>
                  <a:srgbClr val="C00000"/>
                </a:solidFill>
              </a:rPr>
              <a:t>Strategy:</a:t>
            </a:r>
          </a:p>
        </p:txBody>
      </p:sp>
      <p:sp>
        <p:nvSpPr>
          <p:cNvPr id="13" name="Content Placeholder 12"/>
          <p:cNvSpPr>
            <a:spLocks noGrp="1"/>
          </p:cNvSpPr>
          <p:nvPr>
            <p:ph idx="13"/>
          </p:nvPr>
        </p:nvSpPr>
        <p:spPr>
          <a:xfrm>
            <a:off x="4382219" y="1603349"/>
            <a:ext cx="4228381" cy="377851"/>
          </a:xfrm>
        </p:spPr>
        <p:txBody>
          <a:bodyPr/>
          <a:lstStyle/>
          <a:p>
            <a:pPr marL="292608" indent="-292608">
              <a:buFont typeface="Arial" panose="020B0604020202020204" pitchFamily="34" charset="0"/>
              <a:buChar char="•"/>
            </a:pPr>
            <a:r>
              <a:rPr lang="en-US" altLang="en-US" sz="2000" dirty="0"/>
              <a:t>Define inertial axes for the system.</a:t>
            </a:r>
          </a:p>
        </p:txBody>
      </p:sp>
      <p:sp>
        <p:nvSpPr>
          <p:cNvPr id="14" name="Content Placeholder 13"/>
          <p:cNvSpPr>
            <a:spLocks noGrp="1"/>
          </p:cNvSpPr>
          <p:nvPr>
            <p:ph idx="14"/>
          </p:nvPr>
        </p:nvSpPr>
        <p:spPr>
          <a:xfrm>
            <a:off x="4387514" y="2150014"/>
            <a:ext cx="4223086" cy="669386"/>
          </a:xfrm>
        </p:spPr>
        <p:txBody>
          <a:bodyPr/>
          <a:lstStyle/>
          <a:p>
            <a:pPr marL="292608" indent="-292608">
              <a:spcBef>
                <a:spcPct val="50000"/>
              </a:spcBef>
              <a:buFont typeface="Arial" panose="020B0604020202020204" pitchFamily="34" charset="0"/>
              <a:buChar char="•"/>
            </a:pPr>
            <a:r>
              <a:rPr lang="en-US" altLang="en-US" sz="2000" dirty="0"/>
              <a:t>Determine the position, speed, and acceleration of car A at </a:t>
            </a:r>
            <a:r>
              <a:rPr lang="en-US" altLang="en-US" sz="2000" i="1" dirty="0"/>
              <a:t>t </a:t>
            </a:r>
            <a:r>
              <a:rPr lang="en-US" altLang="en-US" sz="2000" dirty="0"/>
              <a:t>= 5 s.</a:t>
            </a:r>
          </a:p>
        </p:txBody>
      </p:sp>
      <p:sp>
        <p:nvSpPr>
          <p:cNvPr id="15" name="Content Placeholder 14"/>
          <p:cNvSpPr>
            <a:spLocks noGrp="1"/>
          </p:cNvSpPr>
          <p:nvPr>
            <p:ph idx="15"/>
          </p:nvPr>
        </p:nvSpPr>
        <p:spPr>
          <a:xfrm>
            <a:off x="4387514" y="2912014"/>
            <a:ext cx="4023656" cy="669386"/>
          </a:xfrm>
        </p:spPr>
        <p:txBody>
          <a:bodyPr/>
          <a:lstStyle/>
          <a:p>
            <a:pPr marL="292608" indent="-292608">
              <a:buFont typeface="Arial" panose="020B0604020202020204" pitchFamily="34" charset="0"/>
              <a:buChar char="•"/>
            </a:pPr>
            <a:r>
              <a:rPr lang="en-US" altLang="en-US" sz="2000" dirty="0"/>
              <a:t>Determine the position, speed, and acceleration of car B at </a:t>
            </a:r>
            <a:r>
              <a:rPr lang="en-US" altLang="en-US" sz="2000" i="1" dirty="0"/>
              <a:t>t </a:t>
            </a:r>
            <a:r>
              <a:rPr lang="en-US" altLang="en-US" sz="2000" dirty="0"/>
              <a:t>= 5 s.</a:t>
            </a:r>
          </a:p>
        </p:txBody>
      </p:sp>
      <p:sp>
        <p:nvSpPr>
          <p:cNvPr id="16" name="Content Placeholder 15"/>
          <p:cNvSpPr>
            <a:spLocks noGrp="1"/>
          </p:cNvSpPr>
          <p:nvPr>
            <p:ph idx="16"/>
          </p:nvPr>
        </p:nvSpPr>
        <p:spPr>
          <a:xfrm>
            <a:off x="4387514" y="3648555"/>
            <a:ext cx="4680286" cy="1304445"/>
          </a:xfrm>
        </p:spPr>
        <p:txBody>
          <a:bodyPr/>
          <a:lstStyle/>
          <a:p>
            <a:pPr marL="292608" indent="-292608">
              <a:buFont typeface="Arial" panose="020B0604020202020204" pitchFamily="34" charset="0"/>
              <a:buChar char="•"/>
            </a:pPr>
            <a:r>
              <a:rPr lang="en-US" altLang="en-US" sz="2000" dirty="0"/>
              <a:t>Using vectors (Equation 11.30, 11.32, and 11.33) or a graphical approach, determine the relative position, velocity, and acceleration.</a:t>
            </a:r>
            <a:endParaRPr lang="en-US" altLang="en-US" sz="2000" i="1" dirty="0"/>
          </a:p>
        </p:txBody>
      </p:sp>
    </p:spTree>
    <p:extLst>
      <p:ext uri="{BB962C8B-B14F-4D97-AF65-F5344CB8AC3E}">
        <p14:creationId xmlns:p14="http://schemas.microsoft.com/office/powerpoint/2010/main" val="17982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863"/>
            <a:ext cx="8229600" cy="670560"/>
          </a:xfrm>
        </p:spPr>
        <p:txBody>
          <a:bodyPr/>
          <a:lstStyle/>
          <a:p>
            <a:r>
              <a:rPr lang="en-US" altLang="en-US" sz="4000" b="1" dirty="0">
                <a:ea typeface="ＭＳ Ｐゴシック" pitchFamily="34" charset="-128"/>
              </a:rPr>
              <a:t>Sample Problem 11.14 </a:t>
            </a:r>
            <a:r>
              <a:rPr lang="en-US" altLang="en-US" sz="1000" dirty="0">
                <a:ea typeface="ＭＳ Ｐゴシック" pitchFamily="34" charset="-128"/>
              </a:rPr>
              <a:t>2</a:t>
            </a:r>
            <a:endParaRPr lang="en-US" sz="1000"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7451"/>
            <a:ext cx="2219982" cy="2202949"/>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98" y="3436629"/>
            <a:ext cx="2760502" cy="1973571"/>
          </a:xfrm>
          <a:prstGeom prst="rect">
            <a:avLst/>
          </a:prstGeom>
        </p:spPr>
      </p:pic>
      <p:sp>
        <p:nvSpPr>
          <p:cNvPr id="10" name="Content Placeholder 9"/>
          <p:cNvSpPr>
            <a:spLocks noGrp="1"/>
          </p:cNvSpPr>
          <p:nvPr>
            <p:ph idx="1"/>
          </p:nvPr>
        </p:nvSpPr>
        <p:spPr>
          <a:xfrm>
            <a:off x="3505200" y="838200"/>
            <a:ext cx="2884426" cy="377851"/>
          </a:xfrm>
        </p:spPr>
        <p:txBody>
          <a:bodyPr/>
          <a:lstStyle/>
          <a:p>
            <a:r>
              <a:rPr lang="en-US" altLang="en-US" sz="2000" b="1" dirty="0">
                <a:solidFill>
                  <a:srgbClr val="C00000"/>
                </a:solidFill>
              </a:rPr>
              <a:t>Modeling and Analysis:</a:t>
            </a:r>
          </a:p>
        </p:txBody>
      </p:sp>
      <p:sp>
        <p:nvSpPr>
          <p:cNvPr id="13" name="Content Placeholder 12"/>
          <p:cNvSpPr>
            <a:spLocks noGrp="1"/>
          </p:cNvSpPr>
          <p:nvPr>
            <p:ph idx="13"/>
          </p:nvPr>
        </p:nvSpPr>
        <p:spPr>
          <a:xfrm>
            <a:off x="3581400" y="1256699"/>
            <a:ext cx="3934867" cy="343501"/>
          </a:xfrm>
        </p:spPr>
        <p:txBody>
          <a:bodyPr/>
          <a:lstStyle/>
          <a:p>
            <a:pPr marL="292608" indent="-292608">
              <a:buFont typeface="Arial" panose="020B0604020202020204" pitchFamily="34" charset="0"/>
              <a:buChar char="•"/>
            </a:pPr>
            <a:r>
              <a:rPr lang="en-US" altLang="en-US" sz="2000" dirty="0"/>
              <a:t>Define axes along the road,</a:t>
            </a:r>
          </a:p>
        </p:txBody>
      </p:sp>
      <p:sp>
        <p:nvSpPr>
          <p:cNvPr id="14" name="Content Placeholder 13"/>
          <p:cNvSpPr>
            <a:spLocks noGrp="1"/>
          </p:cNvSpPr>
          <p:nvPr>
            <p:ph idx="14"/>
          </p:nvPr>
        </p:nvSpPr>
        <p:spPr>
          <a:xfrm>
            <a:off x="3810000" y="1726722"/>
            <a:ext cx="919067" cy="377851"/>
          </a:xfrm>
        </p:spPr>
        <p:txBody>
          <a:bodyPr/>
          <a:lstStyle/>
          <a:p>
            <a:r>
              <a:rPr lang="en-US" altLang="en-US" sz="2000" dirty="0"/>
              <a:t>Given:</a:t>
            </a:r>
          </a:p>
        </p:txBody>
      </p:sp>
      <p:graphicFrame>
        <p:nvGraphicFramePr>
          <p:cNvPr id="21" name="Object 20"/>
          <p:cNvGraphicFramePr>
            <a:graphicFrameLocks noChangeAspect="1"/>
          </p:cNvGraphicFramePr>
          <p:nvPr>
            <p:extLst>
              <p:ext uri="{D42A27DB-BD31-4B8C-83A1-F6EECF244321}">
                <p14:modId xmlns:p14="http://schemas.microsoft.com/office/powerpoint/2010/main" val="3065414230"/>
              </p:ext>
            </p:extLst>
          </p:nvPr>
        </p:nvGraphicFramePr>
        <p:xfrm>
          <a:off x="4629514" y="1725023"/>
          <a:ext cx="3700220" cy="780951"/>
        </p:xfrm>
        <a:graphic>
          <a:graphicData uri="http://schemas.openxmlformats.org/presentationml/2006/ole">
            <mc:AlternateContent xmlns:mc="http://schemas.openxmlformats.org/markup-compatibility/2006">
              <mc:Choice xmlns:v="urn:schemas-microsoft-com:vml" Requires="v">
                <p:oleObj spid="_x0000_s67538" name="Equation" r:id="rId5" imgW="2527200" imgH="533160" progId="Equation.DSMT4">
                  <p:embed/>
                </p:oleObj>
              </mc:Choice>
              <mc:Fallback>
                <p:oleObj name="Equation" r:id="rId5" imgW="2527200" imgH="533160" progId="Equation.DSMT4">
                  <p:embed/>
                  <p:pic>
                    <p:nvPicPr>
                      <p:cNvPr id="0" name=""/>
                      <p:cNvPicPr/>
                      <p:nvPr/>
                    </p:nvPicPr>
                    <p:blipFill>
                      <a:blip r:embed="rId6"/>
                      <a:stretch>
                        <a:fillRect/>
                      </a:stretch>
                    </p:blipFill>
                    <p:spPr>
                      <a:xfrm>
                        <a:off x="4629514" y="1725023"/>
                        <a:ext cx="3700220" cy="780951"/>
                      </a:xfrm>
                      <a:prstGeom prst="rect">
                        <a:avLst/>
                      </a:prstGeom>
                    </p:spPr>
                  </p:pic>
                </p:oleObj>
              </mc:Fallback>
            </mc:AlternateContent>
          </a:graphicData>
        </a:graphic>
      </p:graphicFrame>
      <p:sp>
        <p:nvSpPr>
          <p:cNvPr id="15" name="Content Placeholder 14"/>
          <p:cNvSpPr>
            <a:spLocks noGrp="1"/>
          </p:cNvSpPr>
          <p:nvPr>
            <p:ph idx="15"/>
          </p:nvPr>
        </p:nvSpPr>
        <p:spPr>
          <a:xfrm>
            <a:off x="3810000" y="2590800"/>
            <a:ext cx="4146886" cy="343501"/>
          </a:xfrm>
        </p:spPr>
        <p:txBody>
          <a:bodyPr/>
          <a:lstStyle/>
          <a:p>
            <a:r>
              <a:rPr lang="en-US" altLang="en-US" sz="2000" dirty="0"/>
              <a:t>Determine motion of Automobile A:</a:t>
            </a:r>
          </a:p>
        </p:txBody>
      </p:sp>
      <p:graphicFrame>
        <p:nvGraphicFramePr>
          <p:cNvPr id="22" name="Object 21"/>
          <p:cNvGraphicFramePr>
            <a:graphicFrameLocks noChangeAspect="1"/>
          </p:cNvGraphicFramePr>
          <p:nvPr>
            <p:extLst>
              <p:ext uri="{D42A27DB-BD31-4B8C-83A1-F6EECF244321}">
                <p14:modId xmlns:p14="http://schemas.microsoft.com/office/powerpoint/2010/main" val="812777108"/>
              </p:ext>
            </p:extLst>
          </p:nvPr>
        </p:nvGraphicFramePr>
        <p:xfrm>
          <a:off x="4230051" y="3088413"/>
          <a:ext cx="3923349" cy="706575"/>
        </p:xfrm>
        <a:graphic>
          <a:graphicData uri="http://schemas.openxmlformats.org/presentationml/2006/ole">
            <mc:AlternateContent xmlns:mc="http://schemas.openxmlformats.org/markup-compatibility/2006">
              <mc:Choice xmlns:v="urn:schemas-microsoft-com:vml" Requires="v">
                <p:oleObj spid="_x0000_s67539" name="Equation" r:id="rId7" imgW="2679480" imgH="482400" progId="Equation.DSMT4">
                  <p:embed/>
                </p:oleObj>
              </mc:Choice>
              <mc:Fallback>
                <p:oleObj name="Equation" r:id="rId7" imgW="2679480" imgH="482400" progId="Equation.DSMT4">
                  <p:embed/>
                  <p:pic>
                    <p:nvPicPr>
                      <p:cNvPr id="0" name=""/>
                      <p:cNvPicPr/>
                      <p:nvPr/>
                    </p:nvPicPr>
                    <p:blipFill>
                      <a:blip r:embed="rId8"/>
                      <a:stretch>
                        <a:fillRect/>
                      </a:stretch>
                    </p:blipFill>
                    <p:spPr>
                      <a:xfrm>
                        <a:off x="4230051" y="3088413"/>
                        <a:ext cx="3923349" cy="706575"/>
                      </a:xfrm>
                      <a:prstGeom prst="rect">
                        <a:avLst/>
                      </a:prstGeom>
                    </p:spPr>
                  </p:pic>
                </p:oleObj>
              </mc:Fallback>
            </mc:AlternateContent>
          </a:graphicData>
        </a:graphic>
      </p:graphicFrame>
      <p:sp>
        <p:nvSpPr>
          <p:cNvPr id="16" name="Content Placeholder 15"/>
          <p:cNvSpPr>
            <a:spLocks noGrp="1"/>
          </p:cNvSpPr>
          <p:nvPr>
            <p:ph idx="16"/>
          </p:nvPr>
        </p:nvSpPr>
        <p:spPr>
          <a:xfrm>
            <a:off x="3810000" y="3868948"/>
            <a:ext cx="3810000" cy="312274"/>
          </a:xfrm>
        </p:spPr>
        <p:txBody>
          <a:bodyPr/>
          <a:lstStyle/>
          <a:p>
            <a:r>
              <a:rPr lang="en-US" altLang="en-US" sz="2000" dirty="0"/>
              <a:t>We have uniform motion for A so:</a:t>
            </a:r>
          </a:p>
        </p:txBody>
      </p:sp>
      <p:graphicFrame>
        <p:nvGraphicFramePr>
          <p:cNvPr id="23" name="Object 22"/>
          <p:cNvGraphicFramePr>
            <a:graphicFrameLocks noChangeAspect="1"/>
          </p:cNvGraphicFramePr>
          <p:nvPr>
            <p:extLst>
              <p:ext uri="{D42A27DB-BD31-4B8C-83A1-F6EECF244321}">
                <p14:modId xmlns:p14="http://schemas.microsoft.com/office/powerpoint/2010/main" val="3677397556"/>
              </p:ext>
            </p:extLst>
          </p:nvPr>
        </p:nvGraphicFramePr>
        <p:xfrm>
          <a:off x="4781525" y="4250811"/>
          <a:ext cx="2096059" cy="946607"/>
        </p:xfrm>
        <a:graphic>
          <a:graphicData uri="http://schemas.openxmlformats.org/presentationml/2006/ole">
            <mc:AlternateContent xmlns:mc="http://schemas.openxmlformats.org/markup-compatibility/2006">
              <mc:Choice xmlns:v="urn:schemas-microsoft-com:vml" Requires="v">
                <p:oleObj spid="_x0000_s67540" name="Equation" r:id="rId9" imgW="1574640" imgH="711000" progId="Equation.DSMT4">
                  <p:embed/>
                </p:oleObj>
              </mc:Choice>
              <mc:Fallback>
                <p:oleObj name="Equation" r:id="rId9" imgW="1574640" imgH="711000" progId="Equation.DSMT4">
                  <p:embed/>
                  <p:pic>
                    <p:nvPicPr>
                      <p:cNvPr id="0" name=""/>
                      <p:cNvPicPr/>
                      <p:nvPr/>
                    </p:nvPicPr>
                    <p:blipFill>
                      <a:blip r:embed="rId10"/>
                      <a:stretch>
                        <a:fillRect/>
                      </a:stretch>
                    </p:blipFill>
                    <p:spPr>
                      <a:xfrm>
                        <a:off x="4781525" y="4250811"/>
                        <a:ext cx="2096059" cy="946607"/>
                      </a:xfrm>
                      <a:prstGeom prst="rect">
                        <a:avLst/>
                      </a:prstGeom>
                    </p:spPr>
                  </p:pic>
                </p:oleObj>
              </mc:Fallback>
            </mc:AlternateContent>
          </a:graphicData>
        </a:graphic>
      </p:graphicFrame>
      <p:sp>
        <p:nvSpPr>
          <p:cNvPr id="17" name="Content Placeholder 16"/>
          <p:cNvSpPr>
            <a:spLocks noGrp="1"/>
          </p:cNvSpPr>
          <p:nvPr>
            <p:ph idx="17"/>
          </p:nvPr>
        </p:nvSpPr>
        <p:spPr>
          <a:xfrm>
            <a:off x="3810000" y="5254832"/>
            <a:ext cx="1299478" cy="312274"/>
          </a:xfrm>
        </p:spPr>
        <p:txBody>
          <a:bodyPr/>
          <a:lstStyle/>
          <a:p>
            <a:r>
              <a:rPr lang="en-US" altLang="en-US" sz="2000" dirty="0"/>
              <a:t>At </a:t>
            </a:r>
            <a:r>
              <a:rPr lang="en-US" altLang="en-US" sz="2000" i="1" dirty="0"/>
              <a:t>t</a:t>
            </a:r>
            <a:r>
              <a:rPr lang="en-US" altLang="en-US" sz="2000" dirty="0"/>
              <a:t> = 5 s</a:t>
            </a:r>
          </a:p>
        </p:txBody>
      </p:sp>
      <p:graphicFrame>
        <p:nvGraphicFramePr>
          <p:cNvPr id="24" name="Object 23"/>
          <p:cNvGraphicFramePr>
            <a:graphicFrameLocks noChangeAspect="1"/>
          </p:cNvGraphicFramePr>
          <p:nvPr>
            <p:extLst>
              <p:ext uri="{D42A27DB-BD31-4B8C-83A1-F6EECF244321}">
                <p14:modId xmlns:p14="http://schemas.microsoft.com/office/powerpoint/2010/main" val="2168191749"/>
              </p:ext>
            </p:extLst>
          </p:nvPr>
        </p:nvGraphicFramePr>
        <p:xfrm>
          <a:off x="2398776" y="5616448"/>
          <a:ext cx="2212848" cy="860552"/>
        </p:xfrm>
        <a:graphic>
          <a:graphicData uri="http://schemas.openxmlformats.org/presentationml/2006/ole">
            <mc:AlternateContent xmlns:mc="http://schemas.openxmlformats.org/markup-compatibility/2006">
              <mc:Choice xmlns:v="urn:schemas-microsoft-com:vml" Requires="v">
                <p:oleObj spid="_x0000_s67541" name="Equation" r:id="rId11" imgW="1828800" imgH="711000" progId="Equation.DSMT4">
                  <p:embed/>
                </p:oleObj>
              </mc:Choice>
              <mc:Fallback>
                <p:oleObj name="Equation" r:id="rId11" imgW="1828800" imgH="711000" progId="Equation.DSMT4">
                  <p:embed/>
                  <p:pic>
                    <p:nvPicPr>
                      <p:cNvPr id="0" name=""/>
                      <p:cNvPicPr/>
                      <p:nvPr/>
                    </p:nvPicPr>
                    <p:blipFill>
                      <a:blip r:embed="rId12"/>
                      <a:stretch>
                        <a:fillRect/>
                      </a:stretch>
                    </p:blipFill>
                    <p:spPr>
                      <a:xfrm>
                        <a:off x="2398776" y="5616448"/>
                        <a:ext cx="2212848" cy="860552"/>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713731491"/>
              </p:ext>
            </p:extLst>
          </p:nvPr>
        </p:nvGraphicFramePr>
        <p:xfrm>
          <a:off x="6004687" y="5638800"/>
          <a:ext cx="1198626" cy="829818"/>
        </p:xfrm>
        <a:graphic>
          <a:graphicData uri="http://schemas.openxmlformats.org/presentationml/2006/ole">
            <mc:AlternateContent xmlns:mc="http://schemas.openxmlformats.org/markup-compatibility/2006">
              <mc:Choice xmlns:v="urn:schemas-microsoft-com:vml" Requires="v">
                <p:oleObj spid="_x0000_s67542" name="Equation" r:id="rId13" imgW="990360" imgH="685800" progId="Equation.DSMT4">
                  <p:embed/>
                </p:oleObj>
              </mc:Choice>
              <mc:Fallback>
                <p:oleObj name="Equation" r:id="rId13" imgW="990360" imgH="685800" progId="Equation.DSMT4">
                  <p:embed/>
                  <p:pic>
                    <p:nvPicPr>
                      <p:cNvPr id="0" name=""/>
                      <p:cNvPicPr/>
                      <p:nvPr/>
                    </p:nvPicPr>
                    <p:blipFill>
                      <a:blip r:embed="rId14"/>
                      <a:stretch>
                        <a:fillRect/>
                      </a:stretch>
                    </p:blipFill>
                    <p:spPr>
                      <a:xfrm>
                        <a:off x="6004687" y="5638800"/>
                        <a:ext cx="1198626" cy="829818"/>
                      </a:xfrm>
                      <a:prstGeom prst="rect">
                        <a:avLst/>
                      </a:prstGeom>
                    </p:spPr>
                  </p:pic>
                </p:oleObj>
              </mc:Fallback>
            </mc:AlternateContent>
          </a:graphicData>
        </a:graphic>
      </p:graphicFrame>
    </p:spTree>
    <p:extLst>
      <p:ext uri="{BB962C8B-B14F-4D97-AF65-F5344CB8AC3E}">
        <p14:creationId xmlns:p14="http://schemas.microsoft.com/office/powerpoint/2010/main" val="356574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37616"/>
          </a:xfrm>
        </p:spPr>
        <p:txBody>
          <a:bodyPr/>
          <a:lstStyle/>
          <a:p>
            <a:r>
              <a:rPr lang="en-US" altLang="en-US" sz="4000" b="1" dirty="0">
                <a:ea typeface="ＭＳ Ｐゴシック" pitchFamily="34" charset="-128"/>
              </a:rPr>
              <a:t>Sample Problem 11.14 </a:t>
            </a:r>
            <a:r>
              <a:rPr lang="en-US" altLang="en-US" sz="1000" dirty="0">
                <a:ea typeface="ＭＳ Ｐゴシック" pitchFamily="34" charset="-128"/>
              </a:rPr>
              <a:t>3</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96832"/>
            <a:ext cx="2686178" cy="266556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49" y="4229872"/>
            <a:ext cx="3036551" cy="2170928"/>
          </a:xfrm>
          <a:prstGeom prst="rect">
            <a:avLst/>
          </a:prstGeom>
        </p:spPr>
      </p:pic>
      <p:sp>
        <p:nvSpPr>
          <p:cNvPr id="3" name="Content Placeholder 2"/>
          <p:cNvSpPr>
            <a:spLocks noGrp="1"/>
          </p:cNvSpPr>
          <p:nvPr>
            <p:ph idx="1"/>
          </p:nvPr>
        </p:nvSpPr>
        <p:spPr>
          <a:xfrm>
            <a:off x="3211575" y="1066800"/>
            <a:ext cx="2884425" cy="373906"/>
          </a:xfrm>
        </p:spPr>
        <p:txBody>
          <a:bodyPr/>
          <a:lstStyle/>
          <a:p>
            <a:r>
              <a:rPr lang="en-US" altLang="en-US" sz="2000" b="1" dirty="0">
                <a:solidFill>
                  <a:srgbClr val="C00000"/>
                </a:solidFill>
              </a:rPr>
              <a:t>Modeling and Analysis:</a:t>
            </a:r>
          </a:p>
        </p:txBody>
      </p:sp>
      <p:sp>
        <p:nvSpPr>
          <p:cNvPr id="6" name="Content Placeholder 5"/>
          <p:cNvSpPr>
            <a:spLocks noGrp="1"/>
          </p:cNvSpPr>
          <p:nvPr>
            <p:ph idx="13"/>
          </p:nvPr>
        </p:nvSpPr>
        <p:spPr>
          <a:xfrm>
            <a:off x="3549314" y="1524000"/>
            <a:ext cx="4223086" cy="373906"/>
          </a:xfrm>
        </p:spPr>
        <p:txBody>
          <a:bodyPr/>
          <a:lstStyle/>
          <a:p>
            <a:r>
              <a:rPr lang="en-US" altLang="en-US" sz="2000" dirty="0"/>
              <a:t>Determine motion of Automobile B:</a:t>
            </a:r>
          </a:p>
        </p:txBody>
      </p:sp>
      <p:sp>
        <p:nvSpPr>
          <p:cNvPr id="7" name="Content Placeholder 6"/>
          <p:cNvSpPr>
            <a:spLocks noGrp="1"/>
          </p:cNvSpPr>
          <p:nvPr>
            <p:ph idx="14"/>
          </p:nvPr>
        </p:nvSpPr>
        <p:spPr>
          <a:xfrm>
            <a:off x="3777914" y="1981200"/>
            <a:ext cx="4223086" cy="390342"/>
          </a:xfrm>
        </p:spPr>
        <p:txBody>
          <a:bodyPr/>
          <a:lstStyle/>
          <a:p>
            <a:r>
              <a:rPr lang="en-US" altLang="en-US" sz="2000" dirty="0"/>
              <a:t>We have uniform acceleration for B so:</a:t>
            </a:r>
          </a:p>
        </p:txBody>
      </p:sp>
      <p:graphicFrame>
        <p:nvGraphicFramePr>
          <p:cNvPr id="10" name="Object 9"/>
          <p:cNvGraphicFramePr>
            <a:graphicFrameLocks noChangeAspect="1"/>
          </p:cNvGraphicFramePr>
          <p:nvPr>
            <p:extLst>
              <p:ext uri="{D42A27DB-BD31-4B8C-83A1-F6EECF244321}">
                <p14:modId xmlns:p14="http://schemas.microsoft.com/office/powerpoint/2010/main" val="2226069783"/>
              </p:ext>
            </p:extLst>
          </p:nvPr>
        </p:nvGraphicFramePr>
        <p:xfrm>
          <a:off x="3924812" y="2438400"/>
          <a:ext cx="3820236" cy="1200163"/>
        </p:xfrm>
        <a:graphic>
          <a:graphicData uri="http://schemas.openxmlformats.org/presentationml/2006/ole">
            <mc:AlternateContent xmlns:mc="http://schemas.openxmlformats.org/markup-compatibility/2006">
              <mc:Choice xmlns:v="urn:schemas-microsoft-com:vml" Requires="v">
                <p:oleObj spid="_x0000_s68160" name="Equation" r:id="rId5" imgW="2869920" imgH="901440" progId="Equation.DSMT4">
                  <p:embed/>
                </p:oleObj>
              </mc:Choice>
              <mc:Fallback>
                <p:oleObj name="Equation" r:id="rId5" imgW="2869920" imgH="901440" progId="Equation.DSMT4">
                  <p:embed/>
                  <p:pic>
                    <p:nvPicPr>
                      <p:cNvPr id="0" name=""/>
                      <p:cNvPicPr/>
                      <p:nvPr/>
                    </p:nvPicPr>
                    <p:blipFill>
                      <a:blip r:embed="rId6"/>
                      <a:stretch>
                        <a:fillRect/>
                      </a:stretch>
                    </p:blipFill>
                    <p:spPr>
                      <a:xfrm>
                        <a:off x="3924812" y="2438400"/>
                        <a:ext cx="3820236" cy="1200163"/>
                      </a:xfrm>
                      <a:prstGeom prst="rect">
                        <a:avLst/>
                      </a:prstGeom>
                    </p:spPr>
                  </p:pic>
                </p:oleObj>
              </mc:Fallback>
            </mc:AlternateContent>
          </a:graphicData>
        </a:graphic>
      </p:graphicFrame>
      <p:sp>
        <p:nvSpPr>
          <p:cNvPr id="9" name="Content Placeholder 8"/>
          <p:cNvSpPr>
            <a:spLocks noGrp="1"/>
          </p:cNvSpPr>
          <p:nvPr>
            <p:ph idx="16"/>
          </p:nvPr>
        </p:nvSpPr>
        <p:spPr>
          <a:xfrm>
            <a:off x="3837288" y="3657600"/>
            <a:ext cx="1191912" cy="390342"/>
          </a:xfrm>
        </p:spPr>
        <p:txBody>
          <a:bodyPr/>
          <a:lstStyle/>
          <a:p>
            <a:r>
              <a:rPr lang="en-US" altLang="en-US" sz="2000" dirty="0"/>
              <a:t>At </a:t>
            </a:r>
            <a:r>
              <a:rPr lang="en-US" altLang="en-US" sz="2000" i="1" dirty="0"/>
              <a:t>t</a:t>
            </a:r>
            <a:r>
              <a:rPr lang="en-US" altLang="en-US" sz="2000" dirty="0"/>
              <a:t> = 5 s</a:t>
            </a:r>
          </a:p>
        </p:txBody>
      </p:sp>
      <p:graphicFrame>
        <p:nvGraphicFramePr>
          <p:cNvPr id="11" name="Object 10"/>
          <p:cNvGraphicFramePr>
            <a:graphicFrameLocks noChangeAspect="1"/>
          </p:cNvGraphicFramePr>
          <p:nvPr>
            <p:extLst>
              <p:ext uri="{D42A27DB-BD31-4B8C-83A1-F6EECF244321}">
                <p14:modId xmlns:p14="http://schemas.microsoft.com/office/powerpoint/2010/main" val="1204660753"/>
              </p:ext>
            </p:extLst>
          </p:nvPr>
        </p:nvGraphicFramePr>
        <p:xfrm>
          <a:off x="4267200" y="4114800"/>
          <a:ext cx="3110281" cy="1250874"/>
        </p:xfrm>
        <a:graphic>
          <a:graphicData uri="http://schemas.openxmlformats.org/presentationml/2006/ole">
            <mc:AlternateContent xmlns:mc="http://schemas.openxmlformats.org/markup-compatibility/2006">
              <mc:Choice xmlns:v="urn:schemas-microsoft-com:vml" Requires="v">
                <p:oleObj spid="_x0000_s68161" name="Equation" r:id="rId7" imgW="2336760" imgH="939600" progId="Equation.DSMT4">
                  <p:embed/>
                </p:oleObj>
              </mc:Choice>
              <mc:Fallback>
                <p:oleObj name="Equation" r:id="rId7" imgW="2336760" imgH="939600" progId="Equation.DSMT4">
                  <p:embed/>
                  <p:pic>
                    <p:nvPicPr>
                      <p:cNvPr id="0" name=""/>
                      <p:cNvPicPr/>
                      <p:nvPr/>
                    </p:nvPicPr>
                    <p:blipFill>
                      <a:blip r:embed="rId8"/>
                      <a:stretch>
                        <a:fillRect/>
                      </a:stretch>
                    </p:blipFill>
                    <p:spPr>
                      <a:xfrm>
                        <a:off x="4267200" y="4114800"/>
                        <a:ext cx="3110281" cy="125087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226734550"/>
              </p:ext>
            </p:extLst>
          </p:nvPr>
        </p:nvGraphicFramePr>
        <p:xfrm>
          <a:off x="5151120" y="5486400"/>
          <a:ext cx="1229360" cy="891286"/>
        </p:xfrm>
        <a:graphic>
          <a:graphicData uri="http://schemas.openxmlformats.org/presentationml/2006/ole">
            <mc:AlternateContent xmlns:mc="http://schemas.openxmlformats.org/markup-compatibility/2006">
              <mc:Choice xmlns:v="urn:schemas-microsoft-com:vml" Requires="v">
                <p:oleObj spid="_x0000_s68162" name="Equation" r:id="rId9" imgW="1015920" imgH="736560" progId="Equation.DSMT4">
                  <p:embed/>
                </p:oleObj>
              </mc:Choice>
              <mc:Fallback>
                <p:oleObj name="Equation" r:id="rId9" imgW="1015920" imgH="736560" progId="Equation.DSMT4">
                  <p:embed/>
                  <p:pic>
                    <p:nvPicPr>
                      <p:cNvPr id="0" name=""/>
                      <p:cNvPicPr/>
                      <p:nvPr/>
                    </p:nvPicPr>
                    <p:blipFill>
                      <a:blip r:embed="rId10"/>
                      <a:stretch>
                        <a:fillRect/>
                      </a:stretch>
                    </p:blipFill>
                    <p:spPr>
                      <a:xfrm>
                        <a:off x="5151120" y="5486400"/>
                        <a:ext cx="1229360" cy="891286"/>
                      </a:xfrm>
                      <a:prstGeom prst="rect">
                        <a:avLst/>
                      </a:prstGeom>
                    </p:spPr>
                  </p:pic>
                </p:oleObj>
              </mc:Fallback>
            </mc:AlternateContent>
          </a:graphicData>
        </a:graphic>
      </p:graphicFrame>
    </p:spTree>
    <p:extLst>
      <p:ext uri="{BB962C8B-B14F-4D97-AF65-F5344CB8AC3E}">
        <p14:creationId xmlns:p14="http://schemas.microsoft.com/office/powerpoint/2010/main" val="41943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86"/>
            <a:ext cx="8229600" cy="670560"/>
          </a:xfrm>
        </p:spPr>
        <p:txBody>
          <a:bodyPr/>
          <a:lstStyle/>
          <a:p>
            <a:r>
              <a:rPr lang="en-US" altLang="en-US" sz="4000" b="1" dirty="0">
                <a:ea typeface="ＭＳ Ｐゴシック" pitchFamily="34" charset="-128"/>
              </a:rPr>
              <a:t>Sample Problem 11.14 </a:t>
            </a:r>
            <a:r>
              <a:rPr lang="en-US" altLang="en-US" sz="900" dirty="0">
                <a:ea typeface="ＭＳ Ｐゴシック" pitchFamily="34" charset="-128"/>
              </a:rPr>
              <a:t>4</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14263023"/>
              </p:ext>
            </p:extLst>
          </p:nvPr>
        </p:nvGraphicFramePr>
        <p:xfrm>
          <a:off x="1343787" y="1070991"/>
          <a:ext cx="1198626" cy="829818"/>
        </p:xfrm>
        <a:graphic>
          <a:graphicData uri="http://schemas.openxmlformats.org/presentationml/2006/ole">
            <mc:AlternateContent xmlns:mc="http://schemas.openxmlformats.org/markup-compatibility/2006">
              <mc:Choice xmlns:v="urn:schemas-microsoft-com:vml" Requires="v">
                <p:oleObj spid="_x0000_s102689" name="Equation" r:id="rId3" imgW="990360" imgH="685800" progId="Equation.DSMT4">
                  <p:embed/>
                </p:oleObj>
              </mc:Choice>
              <mc:Fallback>
                <p:oleObj name="Equation" r:id="rId3" imgW="990360" imgH="685800" progId="Equation.DSMT4">
                  <p:embed/>
                  <p:pic>
                    <p:nvPicPr>
                      <p:cNvPr id="0" name=""/>
                      <p:cNvPicPr/>
                      <p:nvPr/>
                    </p:nvPicPr>
                    <p:blipFill>
                      <a:blip r:embed="rId4"/>
                      <a:stretch>
                        <a:fillRect/>
                      </a:stretch>
                    </p:blipFill>
                    <p:spPr>
                      <a:xfrm>
                        <a:off x="1343787" y="1070991"/>
                        <a:ext cx="1198626" cy="82981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34948537"/>
              </p:ext>
            </p:extLst>
          </p:nvPr>
        </p:nvGraphicFramePr>
        <p:xfrm>
          <a:off x="5973953" y="1013714"/>
          <a:ext cx="1260094" cy="891286"/>
        </p:xfrm>
        <a:graphic>
          <a:graphicData uri="http://schemas.openxmlformats.org/presentationml/2006/ole">
            <mc:AlternateContent xmlns:mc="http://schemas.openxmlformats.org/markup-compatibility/2006">
              <mc:Choice xmlns:v="urn:schemas-microsoft-com:vml" Requires="v">
                <p:oleObj spid="_x0000_s102690" name="Equation" r:id="rId5" imgW="1041120" imgH="736560" progId="Equation.DSMT4">
                  <p:embed/>
                </p:oleObj>
              </mc:Choice>
              <mc:Fallback>
                <p:oleObj name="Equation" r:id="rId5" imgW="1041120" imgH="736560" progId="Equation.DSMT4">
                  <p:embed/>
                  <p:pic>
                    <p:nvPicPr>
                      <p:cNvPr id="0" name=""/>
                      <p:cNvPicPr/>
                      <p:nvPr/>
                    </p:nvPicPr>
                    <p:blipFill>
                      <a:blip r:embed="rId6"/>
                      <a:stretch>
                        <a:fillRect/>
                      </a:stretch>
                    </p:blipFill>
                    <p:spPr>
                      <a:xfrm>
                        <a:off x="5973953" y="1013714"/>
                        <a:ext cx="1260094" cy="891286"/>
                      </a:xfrm>
                      <a:prstGeom prst="rect">
                        <a:avLst/>
                      </a:prstGeom>
                    </p:spPr>
                  </p:pic>
                </p:oleObj>
              </mc:Fallback>
            </mc:AlternateContent>
          </a:graphicData>
        </a:graphic>
      </p:graphicFrame>
      <p:sp>
        <p:nvSpPr>
          <p:cNvPr id="3" name="Content Placeholder 2"/>
          <p:cNvSpPr>
            <a:spLocks noGrp="1"/>
          </p:cNvSpPr>
          <p:nvPr>
            <p:ph idx="1"/>
          </p:nvPr>
        </p:nvSpPr>
        <p:spPr>
          <a:xfrm>
            <a:off x="381000" y="1988293"/>
            <a:ext cx="8564880" cy="373907"/>
          </a:xfrm>
        </p:spPr>
        <p:txBody>
          <a:bodyPr/>
          <a:lstStyle/>
          <a:p>
            <a:r>
              <a:rPr lang="en-US" altLang="en-US" sz="2000" dirty="0"/>
              <a:t>We can solve the problems geometrically, and apply the arctangent relationship:</a:t>
            </a:r>
          </a:p>
        </p:txBody>
      </p:sp>
      <p:pic>
        <p:nvPicPr>
          <p:cNvPr id="24" name="Picture 23" descr="Right triangle with horizontal position of A being the bottom side at 50 m, vertical position of B being the left side at 20 m, and relative position of B with respect to A being the hypotenus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423" y="2501864"/>
            <a:ext cx="1834295" cy="1051114"/>
          </a:xfrm>
          <a:prstGeom prst="rect">
            <a:avLst/>
          </a:prstGeom>
        </p:spPr>
      </p:pic>
      <p:graphicFrame>
        <p:nvGraphicFramePr>
          <p:cNvPr id="16" name="Object 15"/>
          <p:cNvGraphicFramePr>
            <a:graphicFrameLocks noChangeAspect="1"/>
          </p:cNvGraphicFramePr>
          <p:nvPr>
            <p:extLst>
              <p:ext uri="{D42A27DB-BD31-4B8C-83A1-F6EECF244321}">
                <p14:modId xmlns:p14="http://schemas.microsoft.com/office/powerpoint/2010/main" val="3848622364"/>
              </p:ext>
            </p:extLst>
          </p:nvPr>
        </p:nvGraphicFramePr>
        <p:xfrm>
          <a:off x="544976" y="3724295"/>
          <a:ext cx="1132548" cy="321170"/>
        </p:xfrm>
        <a:graphic>
          <a:graphicData uri="http://schemas.openxmlformats.org/presentationml/2006/ole">
            <mc:AlternateContent xmlns:mc="http://schemas.openxmlformats.org/markup-compatibility/2006">
              <mc:Choice xmlns:v="urn:schemas-microsoft-com:vml" Requires="v">
                <p:oleObj spid="_x0000_s102691" name="Equation" r:id="rId8" imgW="850680" imgH="241200" progId="Equation.DSMT4">
                  <p:embed/>
                </p:oleObj>
              </mc:Choice>
              <mc:Fallback>
                <p:oleObj name="Equation" r:id="rId8" imgW="850680" imgH="241200" progId="Equation.DSMT4">
                  <p:embed/>
                  <p:pic>
                    <p:nvPicPr>
                      <p:cNvPr id="0" name=""/>
                      <p:cNvPicPr/>
                      <p:nvPr/>
                    </p:nvPicPr>
                    <p:blipFill>
                      <a:blip r:embed="rId9"/>
                      <a:stretch>
                        <a:fillRect/>
                      </a:stretch>
                    </p:blipFill>
                    <p:spPr>
                      <a:xfrm>
                        <a:off x="544976" y="3724295"/>
                        <a:ext cx="1132548" cy="32117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673687692"/>
              </p:ext>
            </p:extLst>
          </p:nvPr>
        </p:nvGraphicFramePr>
        <p:xfrm>
          <a:off x="1880311" y="3708319"/>
          <a:ext cx="811378" cy="270459"/>
        </p:xfrm>
        <a:graphic>
          <a:graphicData uri="http://schemas.openxmlformats.org/presentationml/2006/ole">
            <mc:AlternateContent xmlns:mc="http://schemas.openxmlformats.org/markup-compatibility/2006">
              <mc:Choice xmlns:v="urn:schemas-microsoft-com:vml" Requires="v">
                <p:oleObj spid="_x0000_s102692" name="Equation" r:id="rId10" imgW="609480" imgH="203040" progId="Equation.DSMT4">
                  <p:embed/>
                </p:oleObj>
              </mc:Choice>
              <mc:Fallback>
                <p:oleObj name="Equation" r:id="rId10" imgW="609480" imgH="203040" progId="Equation.DSMT4">
                  <p:embed/>
                  <p:pic>
                    <p:nvPicPr>
                      <p:cNvPr id="0" name=""/>
                      <p:cNvPicPr/>
                      <p:nvPr/>
                    </p:nvPicPr>
                    <p:blipFill>
                      <a:blip r:embed="rId11"/>
                      <a:stretch>
                        <a:fillRect/>
                      </a:stretch>
                    </p:blipFill>
                    <p:spPr>
                      <a:xfrm>
                        <a:off x="1880311" y="3708319"/>
                        <a:ext cx="811378" cy="270459"/>
                      </a:xfrm>
                      <a:prstGeom prst="rect">
                        <a:avLst/>
                      </a:prstGeom>
                    </p:spPr>
                  </p:pic>
                </p:oleObj>
              </mc:Fallback>
            </mc:AlternateContent>
          </a:graphicData>
        </a:graphic>
      </p:graphicFrame>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2000" y="4100623"/>
            <a:ext cx="2317071" cy="306029"/>
          </a:xfrm>
          <a:prstGeom prst="rect">
            <a:avLst/>
          </a:prstGeom>
        </p:spPr>
      </p:pic>
      <p:pic>
        <p:nvPicPr>
          <p:cNvPr id="25" name="Picture 24" descr="Right triangle with horizontal velocity of A being the top side at 10 m/s, vertical velocity of B being the left side at -6 m/s, and relative velocity of B with respect to A being the hypotenus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29000" y="2490862"/>
            <a:ext cx="1573859" cy="1049240"/>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187436620"/>
              </p:ext>
            </p:extLst>
          </p:nvPr>
        </p:nvGraphicFramePr>
        <p:xfrm>
          <a:off x="3242120" y="3662694"/>
          <a:ext cx="1275461" cy="291973"/>
        </p:xfrm>
        <a:graphic>
          <a:graphicData uri="http://schemas.openxmlformats.org/presentationml/2006/ole">
            <mc:AlternateContent xmlns:mc="http://schemas.openxmlformats.org/markup-compatibility/2006">
              <mc:Choice xmlns:v="urn:schemas-microsoft-com:vml" Requires="v">
                <p:oleObj spid="_x0000_s102693" name="Equation" r:id="rId14" imgW="1054080" imgH="241200" progId="Equation.DSMT4">
                  <p:embed/>
                </p:oleObj>
              </mc:Choice>
              <mc:Fallback>
                <p:oleObj name="Equation" r:id="rId14" imgW="1054080" imgH="241200" progId="Equation.DSMT4">
                  <p:embed/>
                  <p:pic>
                    <p:nvPicPr>
                      <p:cNvPr id="0" name=""/>
                      <p:cNvPicPr/>
                      <p:nvPr/>
                    </p:nvPicPr>
                    <p:blipFill>
                      <a:blip r:embed="rId15"/>
                      <a:stretch>
                        <a:fillRect/>
                      </a:stretch>
                    </p:blipFill>
                    <p:spPr>
                      <a:xfrm>
                        <a:off x="3242120" y="3662694"/>
                        <a:ext cx="1275461" cy="291973"/>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320105810"/>
              </p:ext>
            </p:extLst>
          </p:nvPr>
        </p:nvGraphicFramePr>
        <p:xfrm>
          <a:off x="4812792" y="3649415"/>
          <a:ext cx="737616" cy="276606"/>
        </p:xfrm>
        <a:graphic>
          <a:graphicData uri="http://schemas.openxmlformats.org/presentationml/2006/ole">
            <mc:AlternateContent xmlns:mc="http://schemas.openxmlformats.org/markup-compatibility/2006">
              <mc:Choice xmlns:v="urn:schemas-microsoft-com:vml" Requires="v">
                <p:oleObj spid="_x0000_s102694" name="Equation" r:id="rId16" imgW="609480" imgH="228600" progId="Equation.DSMT4">
                  <p:embed/>
                </p:oleObj>
              </mc:Choice>
              <mc:Fallback>
                <p:oleObj name="Equation" r:id="rId16" imgW="609480" imgH="228600" progId="Equation.DSMT4">
                  <p:embed/>
                  <p:pic>
                    <p:nvPicPr>
                      <p:cNvPr id="0" name=""/>
                      <p:cNvPicPr/>
                      <p:nvPr/>
                    </p:nvPicPr>
                    <p:blipFill>
                      <a:blip r:embed="rId17"/>
                      <a:stretch>
                        <a:fillRect/>
                      </a:stretch>
                    </p:blipFill>
                    <p:spPr>
                      <a:xfrm>
                        <a:off x="4812792" y="3649415"/>
                        <a:ext cx="737616" cy="276606"/>
                      </a:xfrm>
                      <a:prstGeom prst="rect">
                        <a:avLst/>
                      </a:prstGeom>
                    </p:spPr>
                  </p:pic>
                </p:oleObj>
              </mc:Fallback>
            </mc:AlternateContent>
          </a:graphicData>
        </a:graphic>
      </p:graphicFrame>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02993" y="4088722"/>
            <a:ext cx="2335807" cy="274801"/>
          </a:xfrm>
          <a:prstGeom prst="rect">
            <a:avLst/>
          </a:prstGeom>
        </p:spPr>
      </p:pic>
      <p:pic>
        <p:nvPicPr>
          <p:cNvPr id="26" name="Picture 25" descr="Relative acceleration of B with respect to A is just the same as acceleration of B of -1.2 m/s^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93815" y="2611222"/>
            <a:ext cx="1655675" cy="1044244"/>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58156" y="4084606"/>
            <a:ext cx="1586351" cy="256065"/>
          </a:xfrm>
          <a:prstGeom prst="rect">
            <a:avLst/>
          </a:prstGeom>
        </p:spPr>
      </p:pic>
      <p:sp>
        <p:nvSpPr>
          <p:cNvPr id="6" name="Content Placeholder 5"/>
          <p:cNvSpPr>
            <a:spLocks noGrp="1"/>
          </p:cNvSpPr>
          <p:nvPr>
            <p:ph idx="13"/>
          </p:nvPr>
        </p:nvSpPr>
        <p:spPr>
          <a:xfrm>
            <a:off x="457200" y="4464069"/>
            <a:ext cx="8229600" cy="373906"/>
          </a:xfrm>
        </p:spPr>
        <p:txBody>
          <a:bodyPr/>
          <a:lstStyle/>
          <a:p>
            <a:r>
              <a:rPr lang="en-US" altLang="en-US" sz="2000" dirty="0"/>
              <a:t>Or we can solve the problems using vectors to obtain equivalent results:</a:t>
            </a:r>
          </a:p>
        </p:txBody>
      </p:sp>
      <p:graphicFrame>
        <p:nvGraphicFramePr>
          <p:cNvPr id="10" name="Object 2"/>
          <p:cNvGraphicFramePr>
            <a:graphicFrameLocks noChangeAspect="1"/>
          </p:cNvGraphicFramePr>
          <p:nvPr>
            <p:extLst>
              <p:ext uri="{D42A27DB-BD31-4B8C-83A1-F6EECF244321}">
                <p14:modId xmlns:p14="http://schemas.microsoft.com/office/powerpoint/2010/main" val="2936164360"/>
              </p:ext>
            </p:extLst>
          </p:nvPr>
        </p:nvGraphicFramePr>
        <p:xfrm>
          <a:off x="1105532" y="4894855"/>
          <a:ext cx="1257300" cy="347662"/>
        </p:xfrm>
        <a:graphic>
          <a:graphicData uri="http://schemas.openxmlformats.org/presentationml/2006/ole">
            <mc:AlternateContent xmlns:mc="http://schemas.openxmlformats.org/markup-compatibility/2006">
              <mc:Choice xmlns:v="urn:schemas-microsoft-com:vml" Requires="v">
                <p:oleObj spid="_x0000_s102695" name="Equation" r:id="rId21" imgW="825500" imgH="228600" progId="">
                  <p:embed/>
                </p:oleObj>
              </mc:Choice>
              <mc:Fallback>
                <p:oleObj name="Equation" r:id="rId21" imgW="825500" imgH="22860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5532" y="4894855"/>
                        <a:ext cx="1257300" cy="34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22757756"/>
              </p:ext>
            </p:extLst>
          </p:nvPr>
        </p:nvGraphicFramePr>
        <p:xfrm>
          <a:off x="892175" y="5367662"/>
          <a:ext cx="1914525" cy="695325"/>
        </p:xfrm>
        <a:graphic>
          <a:graphicData uri="http://schemas.openxmlformats.org/presentationml/2006/ole">
            <mc:AlternateContent xmlns:mc="http://schemas.openxmlformats.org/markup-compatibility/2006">
              <mc:Choice xmlns:v="urn:schemas-microsoft-com:vml" Requires="v">
                <p:oleObj spid="_x0000_s102696" name="Equation" r:id="rId23" imgW="1257300" imgH="457200" progId="">
                  <p:embed/>
                </p:oleObj>
              </mc:Choice>
              <mc:Fallback>
                <p:oleObj name="Equation" r:id="rId23" imgW="1257300" imgH="457200"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2175" y="5367662"/>
                        <a:ext cx="191452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516923944"/>
              </p:ext>
            </p:extLst>
          </p:nvPr>
        </p:nvGraphicFramePr>
        <p:xfrm>
          <a:off x="4122738" y="4932687"/>
          <a:ext cx="1431925" cy="347663"/>
        </p:xfrm>
        <a:graphic>
          <a:graphicData uri="http://schemas.openxmlformats.org/presentationml/2006/ole">
            <mc:AlternateContent xmlns:mc="http://schemas.openxmlformats.org/markup-compatibility/2006">
              <mc:Choice xmlns:v="urn:schemas-microsoft-com:vml" Requires="v">
                <p:oleObj spid="_x0000_s102697" name="Equation" r:id="rId25" imgW="939800" imgH="228600" progId="">
                  <p:embed/>
                </p:oleObj>
              </mc:Choice>
              <mc:Fallback>
                <p:oleObj name="Equation" r:id="rId25" imgW="939800" imgH="22860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22738" y="4932687"/>
                        <a:ext cx="143192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4002575281"/>
              </p:ext>
            </p:extLst>
          </p:nvPr>
        </p:nvGraphicFramePr>
        <p:xfrm>
          <a:off x="3786188" y="5388032"/>
          <a:ext cx="2106612" cy="695325"/>
        </p:xfrm>
        <a:graphic>
          <a:graphicData uri="http://schemas.openxmlformats.org/presentationml/2006/ole">
            <mc:AlternateContent xmlns:mc="http://schemas.openxmlformats.org/markup-compatibility/2006">
              <mc:Choice xmlns:v="urn:schemas-microsoft-com:vml" Requires="v">
                <p:oleObj spid="_x0000_s102698" name="Equation" r:id="rId27" imgW="1384300" imgH="457200" progId="">
                  <p:embed/>
                </p:oleObj>
              </mc:Choice>
              <mc:Fallback>
                <p:oleObj name="Equation" r:id="rId27" imgW="1384300" imgH="45720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86188" y="5388032"/>
                        <a:ext cx="2106612"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1006693"/>
              </p:ext>
            </p:extLst>
          </p:nvPr>
        </p:nvGraphicFramePr>
        <p:xfrm>
          <a:off x="7170738" y="4951320"/>
          <a:ext cx="1373187" cy="347663"/>
        </p:xfrm>
        <a:graphic>
          <a:graphicData uri="http://schemas.openxmlformats.org/presentationml/2006/ole">
            <mc:AlternateContent xmlns:mc="http://schemas.openxmlformats.org/markup-compatibility/2006">
              <mc:Choice xmlns:v="urn:schemas-microsoft-com:vml" Requires="v">
                <p:oleObj spid="_x0000_s102699" name="Equation" r:id="rId29" imgW="901309" imgH="228501" progId="">
                  <p:embed/>
                </p:oleObj>
              </mc:Choice>
              <mc:Fallback>
                <p:oleObj name="Equation" r:id="rId29" imgW="901309" imgH="228501"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70738" y="4951320"/>
                        <a:ext cx="1373187"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3914947851"/>
              </p:ext>
            </p:extLst>
          </p:nvPr>
        </p:nvGraphicFramePr>
        <p:xfrm>
          <a:off x="6924675" y="5369521"/>
          <a:ext cx="1895475" cy="735013"/>
        </p:xfrm>
        <a:graphic>
          <a:graphicData uri="http://schemas.openxmlformats.org/presentationml/2006/ole">
            <mc:AlternateContent xmlns:mc="http://schemas.openxmlformats.org/markup-compatibility/2006">
              <mc:Choice xmlns:v="urn:schemas-microsoft-com:vml" Requires="v">
                <p:oleObj spid="_x0000_s102700" name="Equation" r:id="rId31" imgW="1244600" imgH="482600" progId="">
                  <p:embed/>
                </p:oleObj>
              </mc:Choice>
              <mc:Fallback>
                <p:oleObj name="Equation" r:id="rId31" imgW="1244600" imgH="482600"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24675" y="5369521"/>
                        <a:ext cx="1895475"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457200" y="6130279"/>
            <a:ext cx="7772400" cy="354856"/>
          </a:xfrm>
        </p:spPr>
        <p:txBody>
          <a:bodyPr/>
          <a:lstStyle/>
          <a:p>
            <a:r>
              <a:rPr lang="en-US" altLang="en-US" sz="2000" dirty="0"/>
              <a:t>Physically, a rider in car A would “see” car B travelling south and west.</a:t>
            </a:r>
          </a:p>
        </p:txBody>
      </p:sp>
    </p:spTree>
    <p:extLst>
      <p:ext uri="{BB962C8B-B14F-4D97-AF65-F5344CB8AC3E}">
        <p14:creationId xmlns:p14="http://schemas.microsoft.com/office/powerpoint/2010/main" val="222563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Introduction </a:t>
            </a:r>
            <a:r>
              <a:rPr lang="en-US" altLang="en-US" sz="1000" dirty="0">
                <a:ea typeface="ＭＳ Ｐゴシック" pitchFamily="34" charset="-128"/>
              </a:rPr>
              <a:t>3</a:t>
            </a:r>
            <a:endParaRPr lang="en-IN" sz="1000" dirty="0"/>
          </a:p>
        </p:txBody>
      </p:sp>
      <p:sp>
        <p:nvSpPr>
          <p:cNvPr id="4" name="Content Placeholder 3"/>
          <p:cNvSpPr>
            <a:spLocks noGrp="1"/>
          </p:cNvSpPr>
          <p:nvPr>
            <p:ph idx="1"/>
          </p:nvPr>
        </p:nvSpPr>
        <p:spPr>
          <a:xfrm>
            <a:off x="457200" y="1066800"/>
            <a:ext cx="3886200" cy="412868"/>
          </a:xfrm>
        </p:spPr>
        <p:txBody>
          <a:bodyPr/>
          <a:lstStyle/>
          <a:p>
            <a:pPr marL="292608" indent="-292608">
              <a:spcBef>
                <a:spcPts val="1000"/>
              </a:spcBef>
              <a:spcAft>
                <a:spcPts val="0"/>
              </a:spcAft>
              <a:buClr>
                <a:schemeClr val="tx1"/>
              </a:buClr>
              <a:buFont typeface="Arial" panose="020B0604020202020204" pitchFamily="34" charset="0"/>
              <a:buChar char="•"/>
            </a:pPr>
            <a:r>
              <a:rPr lang="en-US" altLang="en-US" b="1" dirty="0"/>
              <a:t>Particle kinetics includes: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47151"/>
            <a:ext cx="2880853" cy="17945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22" y="2842823"/>
            <a:ext cx="2707678" cy="1809367"/>
          </a:xfrm>
          <a:prstGeom prst="rect">
            <a:avLst/>
          </a:prstGeom>
        </p:spPr>
      </p:pic>
      <p:sp>
        <p:nvSpPr>
          <p:cNvPr id="10" name="Content Placeholder 9"/>
          <p:cNvSpPr>
            <a:spLocks noGrp="1"/>
          </p:cNvSpPr>
          <p:nvPr>
            <p:ph idx="14"/>
          </p:nvPr>
        </p:nvSpPr>
        <p:spPr>
          <a:xfrm>
            <a:off x="914400" y="1613997"/>
            <a:ext cx="7848600" cy="824403"/>
          </a:xfrm>
        </p:spPr>
        <p:txBody>
          <a:bodyPr/>
          <a:lstStyle/>
          <a:p>
            <a:pPr marL="292608" indent="-292608">
              <a:spcBef>
                <a:spcPts val="1000"/>
              </a:spcBef>
              <a:spcAft>
                <a:spcPts val="0"/>
              </a:spcAft>
              <a:buClr>
                <a:schemeClr val="tx1"/>
              </a:buClr>
              <a:buFont typeface="Arial" panose="020B0604020202020204" pitchFamily="34" charset="0"/>
              <a:buChar char="•"/>
            </a:pPr>
            <a:r>
              <a:rPr lang="en-US" altLang="en-US" b="1" i="1" u="sng" dirty="0"/>
              <a:t>Rectilinear motion</a:t>
            </a:r>
            <a:r>
              <a:rPr lang="en-US" altLang="en-US" dirty="0"/>
              <a:t>: position, velocity, and acceleration of a particle as it moves along a straight line.</a:t>
            </a:r>
          </a:p>
        </p:txBody>
      </p:sp>
      <p:sp>
        <p:nvSpPr>
          <p:cNvPr id="9" name="Content Placeholder 8"/>
          <p:cNvSpPr>
            <a:spLocks noGrp="1"/>
          </p:cNvSpPr>
          <p:nvPr>
            <p:ph idx="13"/>
          </p:nvPr>
        </p:nvSpPr>
        <p:spPr>
          <a:xfrm>
            <a:off x="914400" y="5181601"/>
            <a:ext cx="7924800" cy="1219200"/>
          </a:xfrm>
        </p:spPr>
        <p:txBody>
          <a:bodyPr/>
          <a:lstStyle/>
          <a:p>
            <a:pPr marL="292608" indent="-292608">
              <a:spcBef>
                <a:spcPts val="1000"/>
              </a:spcBef>
              <a:spcAft>
                <a:spcPts val="0"/>
              </a:spcAft>
              <a:buClr>
                <a:schemeClr val="tx1"/>
              </a:buClr>
              <a:buFont typeface="Arial" panose="020B0604020202020204" pitchFamily="34" charset="0"/>
              <a:buChar char="•"/>
            </a:pPr>
            <a:r>
              <a:rPr lang="en-US" altLang="en-US" b="1" i="1" u="sng" dirty="0"/>
              <a:t>Curvilinear motion</a:t>
            </a:r>
            <a:r>
              <a:rPr lang="en-US" altLang="en-US" dirty="0"/>
              <a:t>: position, velocity, and acceleration of a particle as it moves along a curved line in two or three dimensions.</a:t>
            </a:r>
          </a:p>
        </p:txBody>
      </p:sp>
      <p:sp>
        <p:nvSpPr>
          <p:cNvPr id="8" name="Text Placeholder 3"/>
          <p:cNvSpPr>
            <a:spLocks noGrp="1"/>
          </p:cNvSpPr>
          <p:nvPr>
            <p:ph type="body" sz="quarter" idx="11"/>
          </p:nvPr>
        </p:nvSpPr>
        <p:spPr>
          <a:xfrm>
            <a:off x="6477000" y="6705600"/>
            <a:ext cx="2667000" cy="152400"/>
          </a:xfrm>
        </p:spPr>
        <p:txBody>
          <a:bodyPr/>
          <a:lstStyle/>
          <a:p>
            <a:pPr lvl="0"/>
            <a:r>
              <a:rPr lang="en-US" sz="800" dirty="0">
                <a:solidFill>
                  <a:schemeClr val="bg1"/>
                </a:solidFill>
              </a:rPr>
              <a:t>© Tony Hertz/ </a:t>
            </a:r>
            <a:r>
              <a:rPr lang="en-US" sz="800" dirty="0" err="1">
                <a:solidFill>
                  <a:schemeClr val="bg1"/>
                </a:solidFill>
              </a:rPr>
              <a:t>Alamy</a:t>
            </a:r>
            <a:endParaRPr lang="en-IN" sz="800" dirty="0">
              <a:solidFill>
                <a:schemeClr val="bg1"/>
              </a:solidFill>
            </a:endParaRPr>
          </a:p>
        </p:txBody>
      </p:sp>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Sample Problem 11.14 </a:t>
            </a:r>
            <a:r>
              <a:rPr lang="en-US" altLang="en-US" sz="800" dirty="0">
                <a:ea typeface="ＭＳ Ｐゴシック" pitchFamily="34" charset="-128"/>
              </a:rPr>
              <a:t>5</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2897901" cy="2910392"/>
          </a:xfrm>
          <a:prstGeom prst="rect">
            <a:avLst/>
          </a:prstGeom>
        </p:spPr>
      </p:pic>
      <p:sp>
        <p:nvSpPr>
          <p:cNvPr id="3" name="Content Placeholder 2"/>
          <p:cNvSpPr>
            <a:spLocks noGrp="1"/>
          </p:cNvSpPr>
          <p:nvPr>
            <p:ph idx="1"/>
          </p:nvPr>
        </p:nvSpPr>
        <p:spPr>
          <a:xfrm>
            <a:off x="4034065" y="1447800"/>
            <a:ext cx="4881335" cy="1561902"/>
          </a:xfrm>
        </p:spPr>
        <p:txBody>
          <a:bodyPr/>
          <a:lstStyle/>
          <a:p>
            <a:pPr>
              <a:spcBef>
                <a:spcPct val="50000"/>
              </a:spcBef>
            </a:pPr>
            <a:r>
              <a:rPr lang="en-US" altLang="en-US" sz="2000" b="1" dirty="0">
                <a:solidFill>
                  <a:srgbClr val="C00000"/>
                </a:solidFill>
              </a:rPr>
              <a:t>Reflect and Think:</a:t>
            </a:r>
            <a:endParaRPr lang="en-US" altLang="en-US" sz="2000" dirty="0">
              <a:solidFill>
                <a:srgbClr val="C00000"/>
              </a:solidFill>
            </a:endParaRPr>
          </a:p>
          <a:p>
            <a:pPr>
              <a:spcBef>
                <a:spcPct val="50000"/>
              </a:spcBef>
            </a:pPr>
            <a:r>
              <a:rPr lang="en-US" altLang="en-US" sz="2000" dirty="0"/>
              <a:t>Note that the relative position and velocity of B relative to A change with time; the values given here are only for the moment </a:t>
            </a:r>
            <a:r>
              <a:rPr lang="en-US" altLang="en-US" sz="2000" i="1" dirty="0"/>
              <a:t>t</a:t>
            </a:r>
            <a:r>
              <a:rPr lang="en-US" altLang="en-US" sz="2000" dirty="0"/>
              <a:t> = 5 s. </a:t>
            </a:r>
          </a:p>
        </p:txBody>
      </p:sp>
    </p:spTree>
    <p:extLst>
      <p:ext uri="{BB962C8B-B14F-4D97-AF65-F5344CB8AC3E}">
        <p14:creationId xmlns:p14="http://schemas.microsoft.com/office/powerpoint/2010/main" val="3238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3</a:t>
            </a:r>
            <a:endParaRPr lang="en-US" sz="1000" dirty="0"/>
          </a:p>
        </p:txBody>
      </p:sp>
      <p:sp>
        <p:nvSpPr>
          <p:cNvPr id="3" name="Content Placeholder 2"/>
          <p:cNvSpPr>
            <a:spLocks noGrp="1"/>
          </p:cNvSpPr>
          <p:nvPr>
            <p:ph idx="1"/>
          </p:nvPr>
        </p:nvSpPr>
        <p:spPr>
          <a:xfrm>
            <a:off x="457200" y="1005699"/>
            <a:ext cx="3581400" cy="1889901"/>
          </a:xfrm>
        </p:spPr>
        <p:txBody>
          <a:bodyPr/>
          <a:lstStyle/>
          <a:p>
            <a:r>
              <a:rPr lang="en-US" altLang="en-US" b="1" dirty="0">
                <a:solidFill>
                  <a:srgbClr val="C00000"/>
                </a:solidFill>
              </a:rPr>
              <a:t>If you are sitting in train B looking out the window, it which direction does it appear that train A is moving?</a:t>
            </a:r>
          </a:p>
        </p:txBody>
      </p:sp>
      <p:pic>
        <p:nvPicPr>
          <p:cNvPr id="10" name="Picture 9" descr="Train A is going westward at 66 km/h. Train B is going at 48 km/h, 25 degrees north of ea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985" y="1061582"/>
            <a:ext cx="4534215" cy="2342054"/>
          </a:xfrm>
          <a:prstGeom prst="rect">
            <a:avLst/>
          </a:prstGeom>
        </p:spPr>
      </p:pic>
      <p:sp>
        <p:nvSpPr>
          <p:cNvPr id="6" name="Content Placeholder 5"/>
          <p:cNvSpPr>
            <a:spLocks noGrp="1"/>
          </p:cNvSpPr>
          <p:nvPr>
            <p:ph idx="13"/>
          </p:nvPr>
        </p:nvSpPr>
        <p:spPr>
          <a:xfrm>
            <a:off x="838200" y="4122219"/>
            <a:ext cx="627735" cy="602181"/>
          </a:xfrm>
        </p:spPr>
        <p:txBody>
          <a:bodyPr/>
          <a:lstStyle/>
          <a:p>
            <a:r>
              <a:rPr lang="en-US" altLang="en-US" sz="3200" dirty="0"/>
              <a:t>a)</a:t>
            </a:r>
          </a:p>
        </p:txBody>
      </p:sp>
      <p:pic>
        <p:nvPicPr>
          <p:cNvPr id="11" name="Picture 10" descr="25 degrees north of ea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940485"/>
            <a:ext cx="1783458" cy="891729"/>
          </a:xfrm>
          <a:prstGeom prst="rect">
            <a:avLst/>
          </a:prstGeom>
        </p:spPr>
      </p:pic>
      <p:sp>
        <p:nvSpPr>
          <p:cNvPr id="7" name="Content Placeholder 6"/>
          <p:cNvSpPr>
            <a:spLocks noGrp="1"/>
          </p:cNvSpPr>
          <p:nvPr>
            <p:ph idx="14"/>
          </p:nvPr>
        </p:nvSpPr>
        <p:spPr>
          <a:xfrm>
            <a:off x="838200" y="5652655"/>
            <a:ext cx="570668" cy="519545"/>
          </a:xfrm>
        </p:spPr>
        <p:txBody>
          <a:bodyPr/>
          <a:lstStyle/>
          <a:p>
            <a:r>
              <a:rPr lang="en-US" altLang="en-US" sz="3200" dirty="0"/>
              <a:t>b)</a:t>
            </a:r>
          </a:p>
        </p:txBody>
      </p:sp>
      <p:pic>
        <p:nvPicPr>
          <p:cNvPr id="12" name="Picture 11" descr="25 degrees south of wes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542" y="5474567"/>
            <a:ext cx="1783458" cy="891729"/>
          </a:xfrm>
          <a:prstGeom prst="rect">
            <a:avLst/>
          </a:prstGeom>
        </p:spPr>
      </p:pic>
      <p:sp>
        <p:nvSpPr>
          <p:cNvPr id="8" name="Content Placeholder 7"/>
          <p:cNvSpPr>
            <a:spLocks noGrp="1"/>
          </p:cNvSpPr>
          <p:nvPr>
            <p:ph idx="15"/>
          </p:nvPr>
        </p:nvSpPr>
        <p:spPr>
          <a:xfrm>
            <a:off x="5334000" y="4116234"/>
            <a:ext cx="556036" cy="571500"/>
          </a:xfrm>
        </p:spPr>
        <p:txBody>
          <a:bodyPr/>
          <a:lstStyle/>
          <a:p>
            <a:r>
              <a:rPr lang="en-US" altLang="en-US" sz="3200" dirty="0"/>
              <a:t>c)</a:t>
            </a:r>
          </a:p>
        </p:txBody>
      </p:sp>
      <p:pic>
        <p:nvPicPr>
          <p:cNvPr id="13" name="Picture 12" descr="less than 25 degrees south of wes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4277925"/>
            <a:ext cx="1571861" cy="430750"/>
          </a:xfrm>
          <a:prstGeom prst="rect">
            <a:avLst/>
          </a:prstGeom>
        </p:spPr>
      </p:pic>
      <p:sp>
        <p:nvSpPr>
          <p:cNvPr id="9" name="Content Placeholder 8"/>
          <p:cNvSpPr>
            <a:spLocks noGrp="1"/>
          </p:cNvSpPr>
          <p:nvPr>
            <p:ph idx="16"/>
          </p:nvPr>
        </p:nvSpPr>
        <p:spPr>
          <a:xfrm>
            <a:off x="5313878" y="5676900"/>
            <a:ext cx="556036" cy="571500"/>
          </a:xfrm>
        </p:spPr>
        <p:txBody>
          <a:bodyPr/>
          <a:lstStyle/>
          <a:p>
            <a:r>
              <a:rPr lang="en-US" altLang="en-US" sz="3200" dirty="0"/>
              <a:t>d)</a:t>
            </a:r>
          </a:p>
        </p:txBody>
      </p:sp>
      <p:pic>
        <p:nvPicPr>
          <p:cNvPr id="14" name="Picture 13" descr="wes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865" y="5841076"/>
            <a:ext cx="1263535" cy="407324"/>
          </a:xfrm>
          <a:prstGeom prst="rect">
            <a:avLst/>
          </a:prstGeom>
        </p:spPr>
      </p:pic>
    </p:spTree>
    <p:extLst>
      <p:ext uri="{BB962C8B-B14F-4D97-AF65-F5344CB8AC3E}">
        <p14:creationId xmlns:p14="http://schemas.microsoft.com/office/powerpoint/2010/main" val="8986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4</a:t>
            </a:r>
            <a:endParaRPr lang="en-US" sz="1000" dirty="0"/>
          </a:p>
        </p:txBody>
      </p:sp>
      <p:sp>
        <p:nvSpPr>
          <p:cNvPr id="3" name="Content Placeholder 2"/>
          <p:cNvSpPr>
            <a:spLocks noGrp="1"/>
          </p:cNvSpPr>
          <p:nvPr>
            <p:ph idx="1"/>
          </p:nvPr>
        </p:nvSpPr>
        <p:spPr>
          <a:xfrm>
            <a:off x="457200" y="1005699"/>
            <a:ext cx="3581400" cy="1889901"/>
          </a:xfrm>
        </p:spPr>
        <p:txBody>
          <a:bodyPr/>
          <a:lstStyle/>
          <a:p>
            <a:r>
              <a:rPr lang="en-US" altLang="en-US" b="1" dirty="0">
                <a:solidFill>
                  <a:srgbClr val="C00000"/>
                </a:solidFill>
              </a:rPr>
              <a:t>If you are sitting in train B looking out the window, it which direction does it appear that train A is moving?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985" y="1061582"/>
            <a:ext cx="4534215" cy="2342054"/>
          </a:xfrm>
          <a:prstGeom prst="rect">
            <a:avLst/>
          </a:prstGeom>
        </p:spPr>
      </p:pic>
      <p:sp>
        <p:nvSpPr>
          <p:cNvPr id="6" name="Content Placeholder 5"/>
          <p:cNvSpPr>
            <a:spLocks noGrp="1"/>
          </p:cNvSpPr>
          <p:nvPr>
            <p:ph idx="13"/>
          </p:nvPr>
        </p:nvSpPr>
        <p:spPr>
          <a:xfrm>
            <a:off x="838200" y="4122219"/>
            <a:ext cx="627735" cy="602181"/>
          </a:xfrm>
        </p:spPr>
        <p:txBody>
          <a:bodyPr/>
          <a:lstStyle/>
          <a:p>
            <a:r>
              <a:rPr lang="en-US" altLang="en-US" sz="3200" dirty="0"/>
              <a:t>a)</a:t>
            </a:r>
          </a:p>
        </p:txBody>
      </p:sp>
      <p:pic>
        <p:nvPicPr>
          <p:cNvPr id="11" name="Picture 10" descr="25 degrees north of ea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940485"/>
            <a:ext cx="1783458" cy="891729"/>
          </a:xfrm>
          <a:prstGeom prst="rect">
            <a:avLst/>
          </a:prstGeom>
        </p:spPr>
      </p:pic>
      <p:sp>
        <p:nvSpPr>
          <p:cNvPr id="7" name="Content Placeholder 6"/>
          <p:cNvSpPr>
            <a:spLocks noGrp="1"/>
          </p:cNvSpPr>
          <p:nvPr>
            <p:ph idx="14"/>
          </p:nvPr>
        </p:nvSpPr>
        <p:spPr>
          <a:xfrm>
            <a:off x="838200" y="5652655"/>
            <a:ext cx="570668" cy="519545"/>
          </a:xfrm>
        </p:spPr>
        <p:txBody>
          <a:bodyPr/>
          <a:lstStyle/>
          <a:p>
            <a:r>
              <a:rPr lang="en-US" altLang="en-US" sz="3200" dirty="0"/>
              <a:t>b)</a:t>
            </a:r>
          </a:p>
        </p:txBody>
      </p:sp>
      <p:pic>
        <p:nvPicPr>
          <p:cNvPr id="12" name="Picture 11" descr="25 degrees south of wes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542" y="5474567"/>
            <a:ext cx="1783458" cy="891729"/>
          </a:xfrm>
          <a:prstGeom prst="rect">
            <a:avLst/>
          </a:prstGeom>
        </p:spPr>
      </p:pic>
      <p:sp>
        <p:nvSpPr>
          <p:cNvPr id="8" name="Content Placeholder 7"/>
          <p:cNvSpPr>
            <a:spLocks noGrp="1"/>
          </p:cNvSpPr>
          <p:nvPr>
            <p:ph idx="15"/>
          </p:nvPr>
        </p:nvSpPr>
        <p:spPr>
          <a:xfrm>
            <a:off x="5334000" y="4116234"/>
            <a:ext cx="2438400" cy="571500"/>
          </a:xfrm>
        </p:spPr>
        <p:txBody>
          <a:bodyPr/>
          <a:lstStyle/>
          <a:p>
            <a:r>
              <a:rPr lang="en-US" altLang="en-US" sz="3200" dirty="0"/>
              <a:t>c) Answer: </a:t>
            </a:r>
          </a:p>
        </p:txBody>
      </p:sp>
      <p:pic>
        <p:nvPicPr>
          <p:cNvPr id="13" name="Picture 12" descr="less than 25 degrees south of wes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3539" y="4277925"/>
            <a:ext cx="1571861" cy="430750"/>
          </a:xfrm>
          <a:prstGeom prst="rect">
            <a:avLst/>
          </a:prstGeom>
        </p:spPr>
      </p:pic>
      <p:sp>
        <p:nvSpPr>
          <p:cNvPr id="9" name="Content Placeholder 8"/>
          <p:cNvSpPr>
            <a:spLocks noGrp="1"/>
          </p:cNvSpPr>
          <p:nvPr>
            <p:ph idx="16"/>
          </p:nvPr>
        </p:nvSpPr>
        <p:spPr>
          <a:xfrm>
            <a:off x="5313878" y="5676900"/>
            <a:ext cx="556036" cy="571500"/>
          </a:xfrm>
        </p:spPr>
        <p:txBody>
          <a:bodyPr/>
          <a:lstStyle/>
          <a:p>
            <a:r>
              <a:rPr lang="en-US" altLang="en-US" sz="3200" dirty="0"/>
              <a:t>d)</a:t>
            </a:r>
          </a:p>
        </p:txBody>
      </p:sp>
      <p:pic>
        <p:nvPicPr>
          <p:cNvPr id="14" name="Picture 13" descr="wes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8865" y="5841076"/>
            <a:ext cx="1263535" cy="407324"/>
          </a:xfrm>
          <a:prstGeom prst="rect">
            <a:avLst/>
          </a:prstGeom>
        </p:spPr>
      </p:pic>
      <p:sp>
        <p:nvSpPr>
          <p:cNvPr id="15" name="Oval 14"/>
          <p:cNvSpPr/>
          <p:nvPr/>
        </p:nvSpPr>
        <p:spPr>
          <a:xfrm>
            <a:off x="5313878" y="3962400"/>
            <a:ext cx="3753921" cy="9937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76174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447800"/>
            <a:ext cx="6934200" cy="1066800"/>
          </a:xfrm>
        </p:spPr>
        <p:txBody>
          <a:bodyPr/>
          <a:lstStyle/>
          <a:p>
            <a:r>
              <a:rPr lang="en-US" altLang="en-US" sz="2000" b="1" dirty="0"/>
              <a:t>If we have an idea of the path of a vehicle or object, it is often convenient to analyze the motion using tangential and normal components (sometimes called </a:t>
            </a:r>
            <a:r>
              <a:rPr lang="en-US" altLang="en-US" sz="2000" b="1" i="1" dirty="0"/>
              <a:t>path</a:t>
            </a:r>
            <a:r>
              <a:rPr lang="en-US" altLang="en-US" sz="2000" b="1" dirty="0"/>
              <a:t> coordinates).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44" y="3394822"/>
            <a:ext cx="3574880" cy="236443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276600"/>
            <a:ext cx="3943654" cy="2631227"/>
          </a:xfrm>
          <a:prstGeom prst="rect">
            <a:avLst/>
          </a:prstGeom>
        </p:spPr>
      </p:pic>
      <p:sp>
        <p:nvSpPr>
          <p:cNvPr id="5" name="Text Placeholder 4"/>
          <p:cNvSpPr>
            <a:spLocks noGrp="1"/>
          </p:cNvSpPr>
          <p:nvPr>
            <p:ph type="body" sz="quarter" idx="11"/>
          </p:nvPr>
        </p:nvSpPr>
        <p:spPr/>
        <p:txBody>
          <a:bodyPr/>
          <a:lstStyle/>
          <a:p>
            <a:r>
              <a:rPr lang="en-US" dirty="0"/>
              <a:t>© </a:t>
            </a:r>
            <a:r>
              <a:rPr lang="en-US" dirty="0" err="1"/>
              <a:t>Rusell</a:t>
            </a:r>
            <a:r>
              <a:rPr lang="en-US" dirty="0"/>
              <a:t> </a:t>
            </a:r>
            <a:r>
              <a:rPr lang="en-US" dirty="0" err="1"/>
              <a:t>lllig</a:t>
            </a:r>
            <a:r>
              <a:rPr lang="en-US" dirty="0"/>
              <a:t>/Getty Images RF, © Alan Schein/ Getty Images</a:t>
            </a:r>
          </a:p>
        </p:txBody>
      </p:sp>
    </p:spTree>
    <p:extLst>
      <p:ext uri="{BB962C8B-B14F-4D97-AF65-F5344CB8AC3E}">
        <p14:creationId xmlns:p14="http://schemas.microsoft.com/office/powerpoint/2010/main" val="36002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2</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88717"/>
            <a:ext cx="4506035" cy="2673683"/>
          </a:xfrm>
          <a:prstGeom prst="rect">
            <a:avLst/>
          </a:prstGeom>
        </p:spPr>
      </p:pic>
      <p:sp>
        <p:nvSpPr>
          <p:cNvPr id="6" name="Content Placeholder 5"/>
          <p:cNvSpPr>
            <a:spLocks noGrp="1"/>
          </p:cNvSpPr>
          <p:nvPr>
            <p:ph idx="13"/>
          </p:nvPr>
        </p:nvSpPr>
        <p:spPr>
          <a:xfrm>
            <a:off x="812322" y="4211782"/>
            <a:ext cx="6172200" cy="969818"/>
          </a:xfrm>
        </p:spPr>
        <p:txBody>
          <a:bodyPr/>
          <a:lstStyle/>
          <a:p>
            <a:pPr marL="292608" indent="-292608">
              <a:buFont typeface="Arial" panose="020B0604020202020204" pitchFamily="34" charset="0"/>
              <a:buChar char="•"/>
            </a:pPr>
            <a:r>
              <a:rPr lang="en-US" altLang="en-US" sz="2000" dirty="0"/>
              <a:t>The tangential direction (</a:t>
            </a:r>
            <a:r>
              <a:rPr lang="en-US" altLang="en-US" sz="2000" b="1" dirty="0"/>
              <a:t>e</a:t>
            </a:r>
            <a:r>
              <a:rPr lang="en-US" altLang="en-US" sz="2000" b="1" baseline="-25000" dirty="0"/>
              <a:t>t</a:t>
            </a:r>
            <a:r>
              <a:rPr lang="en-US" altLang="en-US" sz="2000" dirty="0"/>
              <a:t>) is tangent to the path of the particle. This velocity vector of a particle is in this direction.</a:t>
            </a:r>
          </a:p>
        </p:txBody>
      </p:sp>
      <p:sp>
        <p:nvSpPr>
          <p:cNvPr id="7" name="Content Placeholder 6"/>
          <p:cNvSpPr>
            <a:spLocks noGrp="1"/>
          </p:cNvSpPr>
          <p:nvPr>
            <p:ph idx="14"/>
          </p:nvPr>
        </p:nvSpPr>
        <p:spPr>
          <a:xfrm>
            <a:off x="770626" y="5252085"/>
            <a:ext cx="6400800" cy="691515"/>
          </a:xfrm>
        </p:spPr>
        <p:txBody>
          <a:bodyPr/>
          <a:lstStyle/>
          <a:p>
            <a:pPr marL="292608" indent="-292608">
              <a:buFont typeface="Arial" panose="020B0604020202020204" pitchFamily="34" charset="0"/>
              <a:buChar char="•"/>
            </a:pPr>
            <a:r>
              <a:rPr lang="en-US" altLang="en-US" sz="2000" dirty="0"/>
              <a:t>The normal direction (</a:t>
            </a:r>
            <a:r>
              <a:rPr lang="en-US" altLang="en-US" sz="2000" b="1" dirty="0"/>
              <a:t>e</a:t>
            </a:r>
            <a:r>
              <a:rPr lang="en-US" altLang="en-US" sz="2000" b="1" baseline="-25000" dirty="0"/>
              <a:t>n</a:t>
            </a:r>
            <a:r>
              <a:rPr lang="en-US" altLang="en-US" sz="2000" dirty="0"/>
              <a:t>) is perpendicular to </a:t>
            </a:r>
            <a:r>
              <a:rPr lang="en-US" altLang="en-US" sz="2000" b="1" dirty="0"/>
              <a:t>e</a:t>
            </a:r>
            <a:r>
              <a:rPr lang="en-US" altLang="en-US" sz="2000" b="1" baseline="-25000" dirty="0"/>
              <a:t>t</a:t>
            </a:r>
            <a:r>
              <a:rPr lang="en-US" altLang="en-US" sz="2000" dirty="0"/>
              <a:t> and points towards the inside of the curve.</a:t>
            </a:r>
          </a:p>
        </p:txBody>
      </p:sp>
      <p:sp>
        <p:nvSpPr>
          <p:cNvPr id="8" name="Content Placeholder 7"/>
          <p:cNvSpPr>
            <a:spLocks noGrp="1"/>
          </p:cNvSpPr>
          <p:nvPr>
            <p:ph idx="15"/>
          </p:nvPr>
        </p:nvSpPr>
        <p:spPr>
          <a:xfrm>
            <a:off x="762000" y="6047624"/>
            <a:ext cx="7620000" cy="429376"/>
          </a:xfrm>
        </p:spPr>
        <p:txBody>
          <a:bodyPr/>
          <a:lstStyle/>
          <a:p>
            <a:pPr marL="292608" indent="-292608">
              <a:buFont typeface="Arial" panose="020B0604020202020204" pitchFamily="34" charset="0"/>
              <a:buChar char="•"/>
            </a:pPr>
            <a:r>
              <a:rPr lang="en-US" altLang="en-US" sz="2000" dirty="0"/>
              <a:t>The acceleration can have components in both the </a:t>
            </a:r>
            <a:r>
              <a:rPr lang="en-US" altLang="en-US" sz="2000" b="1" dirty="0"/>
              <a:t>e</a:t>
            </a:r>
            <a:r>
              <a:rPr lang="en-US" altLang="en-US" sz="2000" b="1" baseline="-25000" dirty="0"/>
              <a:t>n</a:t>
            </a:r>
            <a:r>
              <a:rPr lang="en-US" altLang="en-US" sz="2000" dirty="0"/>
              <a:t> and </a:t>
            </a:r>
            <a:r>
              <a:rPr lang="en-US" altLang="en-US" sz="2000" b="1" dirty="0"/>
              <a:t>e</a:t>
            </a:r>
            <a:r>
              <a:rPr lang="en-US" altLang="en-US" sz="2000" b="1" baseline="-25000" dirty="0"/>
              <a:t>t </a:t>
            </a:r>
            <a:r>
              <a:rPr lang="en-US" altLang="en-US" sz="2000" dirty="0"/>
              <a:t>directions.</a:t>
            </a:r>
          </a:p>
        </p:txBody>
      </p:sp>
      <p:sp>
        <p:nvSpPr>
          <p:cNvPr id="3" name="Content Placeholder 2"/>
          <p:cNvSpPr>
            <a:spLocks noGrp="1"/>
          </p:cNvSpPr>
          <p:nvPr>
            <p:ph idx="1"/>
          </p:nvPr>
        </p:nvSpPr>
        <p:spPr>
          <a:xfrm>
            <a:off x="6629400" y="1295400"/>
            <a:ext cx="2362200" cy="662399"/>
          </a:xfrm>
        </p:spPr>
        <p:txBody>
          <a:bodyPr/>
          <a:lstStyle/>
          <a:p>
            <a:r>
              <a:rPr lang="el-GR" altLang="en-US" sz="2000" i="1" dirty="0"/>
              <a:t>ρ</a:t>
            </a:r>
            <a:r>
              <a:rPr lang="en-IN" altLang="en-US" sz="2000" dirty="0"/>
              <a:t> </a:t>
            </a:r>
            <a:r>
              <a:rPr lang="en-US" altLang="en-US" sz="2000" dirty="0"/>
              <a:t>= the instantaneous radius of curvature</a:t>
            </a:r>
          </a:p>
        </p:txBody>
      </p:sp>
      <p:graphicFrame>
        <p:nvGraphicFramePr>
          <p:cNvPr id="10" name="Object 9"/>
          <p:cNvGraphicFramePr>
            <a:graphicFrameLocks noChangeAspect="1"/>
          </p:cNvGraphicFramePr>
          <p:nvPr>
            <p:extLst>
              <p:ext uri="{D42A27DB-BD31-4B8C-83A1-F6EECF244321}">
                <p14:modId xmlns:p14="http://schemas.microsoft.com/office/powerpoint/2010/main" val="2597879207"/>
              </p:ext>
            </p:extLst>
          </p:nvPr>
        </p:nvGraphicFramePr>
        <p:xfrm>
          <a:off x="7199313" y="2379663"/>
          <a:ext cx="838200" cy="407987"/>
        </p:xfrm>
        <a:graphic>
          <a:graphicData uri="http://schemas.openxmlformats.org/presentationml/2006/ole">
            <mc:AlternateContent xmlns:mc="http://schemas.openxmlformats.org/markup-compatibility/2006">
              <mc:Choice xmlns:v="urn:schemas-microsoft-com:vml" Requires="v">
                <p:oleObj spid="_x0000_s70080" name="Equation" r:id="rId4" imgW="469900" imgH="228600" progId="">
                  <p:embed/>
                </p:oleObj>
              </mc:Choice>
              <mc:Fallback>
                <p:oleObj name="Equation" r:id="rId4" imgW="4699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313" y="2379663"/>
                        <a:ext cx="838200" cy="40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6838950" y="2963863"/>
          <a:ext cx="1812925" cy="793750"/>
        </p:xfrm>
        <a:graphic>
          <a:graphicData uri="http://schemas.openxmlformats.org/presentationml/2006/ole">
            <mc:AlternateContent xmlns:mc="http://schemas.openxmlformats.org/markup-compatibility/2006">
              <mc:Choice xmlns:v="urn:schemas-microsoft-com:vml" Requires="v">
                <p:oleObj spid="_x0000_s70081" name="Equation" r:id="rId6" imgW="1015559" imgH="444307" progId="">
                  <p:embed/>
                </p:oleObj>
              </mc:Choice>
              <mc:Fallback>
                <p:oleObj name="Equation" r:id="rId6" imgW="1015559" imgH="44430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950" y="2963863"/>
                        <a:ext cx="1812925"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3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3</a:t>
            </a: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13" y="1295400"/>
            <a:ext cx="3070900" cy="3297611"/>
          </a:xfrm>
          <a:prstGeom prst="rect">
            <a:avLst/>
          </a:prstGeom>
        </p:spPr>
      </p:pic>
      <p:sp>
        <p:nvSpPr>
          <p:cNvPr id="3" name="Content Placeholder 2"/>
          <p:cNvSpPr>
            <a:spLocks noGrp="1"/>
          </p:cNvSpPr>
          <p:nvPr>
            <p:ph idx="1"/>
          </p:nvPr>
        </p:nvSpPr>
        <p:spPr>
          <a:xfrm>
            <a:off x="3657600" y="1284146"/>
            <a:ext cx="5334000" cy="1078054"/>
          </a:xfrm>
        </p:spPr>
        <p:txBody>
          <a:bodyPr/>
          <a:lstStyle/>
          <a:p>
            <a:pPr marL="292608" indent="-292608">
              <a:buFont typeface="Arial" panose="020B0604020202020204" pitchFamily="34" charset="0"/>
              <a:buChar char="•"/>
            </a:pPr>
            <a:r>
              <a:rPr lang="en-US" altLang="en-US" sz="2000" dirty="0"/>
              <a:t>To derive the acceleration vector in tangential and normal components, define the motion of a particle as shown in the figure.</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835" y="4724400"/>
            <a:ext cx="1566365" cy="1648805"/>
          </a:xfrm>
          <a:prstGeom prst="rect">
            <a:avLst/>
          </a:prstGeom>
        </p:spPr>
      </p:pic>
      <p:sp>
        <p:nvSpPr>
          <p:cNvPr id="17" name="Content Placeholder 7"/>
          <p:cNvSpPr>
            <a:spLocks noGrp="1"/>
          </p:cNvSpPr>
          <p:nvPr>
            <p:ph idx="15"/>
          </p:nvPr>
        </p:nvSpPr>
        <p:spPr>
          <a:xfrm>
            <a:off x="3657600" y="2450099"/>
            <a:ext cx="199278" cy="318980"/>
          </a:xfrm>
        </p:spPr>
        <p:txBody>
          <a:bodyPr/>
          <a:lstStyle/>
          <a:p>
            <a:pPr marL="292608" indent="-292608">
              <a:buFont typeface="Arial" panose="020B0604020202020204" pitchFamily="34" charset="0"/>
              <a:buChar char="•"/>
            </a:pPr>
            <a:r>
              <a:rPr lang="en-US" dirty="0"/>
              <a:t> </a:t>
            </a:r>
          </a:p>
        </p:txBody>
      </p:sp>
      <p:graphicFrame>
        <p:nvGraphicFramePr>
          <p:cNvPr id="16" name="Object 4"/>
          <p:cNvGraphicFramePr>
            <a:graphicFrameLocks noChangeAspect="1"/>
          </p:cNvGraphicFramePr>
          <p:nvPr>
            <p:extLst>
              <p:ext uri="{D42A27DB-BD31-4B8C-83A1-F6EECF244321}">
                <p14:modId xmlns:p14="http://schemas.microsoft.com/office/powerpoint/2010/main" val="556150895"/>
              </p:ext>
            </p:extLst>
          </p:nvPr>
        </p:nvGraphicFramePr>
        <p:xfrm>
          <a:off x="4062413" y="2514600"/>
          <a:ext cx="889000" cy="330200"/>
        </p:xfrm>
        <a:graphic>
          <a:graphicData uri="http://schemas.openxmlformats.org/presentationml/2006/ole">
            <mc:AlternateContent xmlns:mc="http://schemas.openxmlformats.org/markup-compatibility/2006">
              <mc:Choice xmlns:v="urn:schemas-microsoft-com:vml" Requires="v">
                <p:oleObj spid="_x0000_s71560" name="Equation" r:id="rId5" imgW="889000" imgH="330200" progId="Equation.3">
                  <p:embed/>
                </p:oleObj>
              </mc:Choice>
              <mc:Fallback>
                <p:oleObj name="Equation" r:id="rId5" imgW="8890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413" y="2514600"/>
                        <a:ext cx="889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4923830" y="2450098"/>
            <a:ext cx="3839171" cy="377851"/>
          </a:xfrm>
        </p:spPr>
        <p:txBody>
          <a:bodyPr/>
          <a:lstStyle/>
          <a:p>
            <a:r>
              <a:rPr lang="en-US" altLang="en-US" sz="2000" dirty="0"/>
              <a:t>are tangential unit vectors for the</a:t>
            </a:r>
            <a:endParaRPr lang="en-US" sz="2000" dirty="0"/>
          </a:p>
        </p:txBody>
      </p:sp>
      <p:sp>
        <p:nvSpPr>
          <p:cNvPr id="9" name="Content Placeholder 8"/>
          <p:cNvSpPr>
            <a:spLocks noGrp="1"/>
          </p:cNvSpPr>
          <p:nvPr>
            <p:ph idx="16"/>
          </p:nvPr>
        </p:nvSpPr>
        <p:spPr>
          <a:xfrm>
            <a:off x="3982946" y="2774836"/>
            <a:ext cx="1791002" cy="377851"/>
          </a:xfrm>
        </p:spPr>
        <p:txBody>
          <a:bodyPr/>
          <a:lstStyle/>
          <a:p>
            <a:r>
              <a:rPr lang="en-US" altLang="en-US" sz="2000" dirty="0"/>
              <a:t>particle path at</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1067549818"/>
              </p:ext>
            </p:extLst>
          </p:nvPr>
        </p:nvGraphicFramePr>
        <p:xfrm>
          <a:off x="5614988" y="2854325"/>
          <a:ext cx="912812" cy="296863"/>
        </p:xfrm>
        <a:graphic>
          <a:graphicData uri="http://schemas.openxmlformats.org/presentationml/2006/ole">
            <mc:AlternateContent xmlns:mc="http://schemas.openxmlformats.org/markup-compatibility/2006">
              <mc:Choice xmlns:v="urn:schemas-microsoft-com:vml" Requires="v">
                <p:oleObj spid="_x0000_s71561" name="Equation" r:id="rId7" imgW="622080" imgH="203040" progId="Equation.DSMT4">
                  <p:embed/>
                </p:oleObj>
              </mc:Choice>
              <mc:Fallback>
                <p:oleObj name="Equation" r:id="rId7" imgW="622080" imgH="203040" progId="Equation.DSMT4">
                  <p:embed/>
                  <p:pic>
                    <p:nvPicPr>
                      <p:cNvPr id="0" name=""/>
                      <p:cNvPicPr/>
                      <p:nvPr/>
                    </p:nvPicPr>
                    <p:blipFill>
                      <a:blip r:embed="rId8"/>
                      <a:stretch>
                        <a:fillRect/>
                      </a:stretch>
                    </p:blipFill>
                    <p:spPr>
                      <a:xfrm>
                        <a:off x="5614988" y="2854325"/>
                        <a:ext cx="912812" cy="296863"/>
                      </a:xfrm>
                      <a:prstGeom prst="rect">
                        <a:avLst/>
                      </a:prstGeom>
                    </p:spPr>
                  </p:pic>
                </p:oleObj>
              </mc:Fallback>
            </mc:AlternateContent>
          </a:graphicData>
        </a:graphic>
      </p:graphicFrame>
      <p:sp>
        <p:nvSpPr>
          <p:cNvPr id="7" name="Content Placeholder 6"/>
          <p:cNvSpPr>
            <a:spLocks noGrp="1"/>
          </p:cNvSpPr>
          <p:nvPr>
            <p:ph idx="14"/>
          </p:nvPr>
        </p:nvSpPr>
        <p:spPr>
          <a:xfrm>
            <a:off x="6443488" y="2770639"/>
            <a:ext cx="2167112" cy="343501"/>
          </a:xfrm>
        </p:spPr>
        <p:txBody>
          <a:bodyPr/>
          <a:lstStyle/>
          <a:p>
            <a:r>
              <a:rPr lang="en-US" altLang="en-US" sz="2000" dirty="0"/>
              <a:t>When drawn with</a:t>
            </a:r>
            <a:endParaRPr lang="en-US" sz="2000" dirty="0"/>
          </a:p>
        </p:txBody>
      </p:sp>
      <p:sp>
        <p:nvSpPr>
          <p:cNvPr id="12" name="Content Placeholder 11"/>
          <p:cNvSpPr>
            <a:spLocks noGrp="1"/>
          </p:cNvSpPr>
          <p:nvPr>
            <p:ph idx="17"/>
          </p:nvPr>
        </p:nvSpPr>
        <p:spPr>
          <a:xfrm>
            <a:off x="3988278" y="3071010"/>
            <a:ext cx="2884425" cy="343501"/>
          </a:xfrm>
        </p:spPr>
        <p:txBody>
          <a:bodyPr/>
          <a:lstStyle/>
          <a:p>
            <a:r>
              <a:rPr lang="en-US" altLang="en-US" sz="2000" dirty="0"/>
              <a:t>respect to the same origin,</a:t>
            </a:r>
            <a:endParaRPr lang="en-US" sz="2000" dirty="0"/>
          </a:p>
        </p:txBody>
      </p:sp>
      <p:graphicFrame>
        <p:nvGraphicFramePr>
          <p:cNvPr id="19" name="Object 5"/>
          <p:cNvGraphicFramePr>
            <a:graphicFrameLocks noChangeAspect="1"/>
          </p:cNvGraphicFramePr>
          <p:nvPr>
            <p:extLst>
              <p:ext uri="{D42A27DB-BD31-4B8C-83A1-F6EECF244321}">
                <p14:modId xmlns:p14="http://schemas.microsoft.com/office/powerpoint/2010/main" val="2278476819"/>
              </p:ext>
            </p:extLst>
          </p:nvPr>
        </p:nvGraphicFramePr>
        <p:xfrm>
          <a:off x="6781800" y="3164131"/>
          <a:ext cx="1154545" cy="300182"/>
        </p:xfrm>
        <a:graphic>
          <a:graphicData uri="http://schemas.openxmlformats.org/presentationml/2006/ole">
            <mc:AlternateContent xmlns:mc="http://schemas.openxmlformats.org/markup-compatibility/2006">
              <mc:Choice xmlns:v="urn:schemas-microsoft-com:vml" Requires="v">
                <p:oleObj spid="_x0000_s71562" name="Equation" r:id="rId9" imgW="1269449" imgH="330057" progId="Equation.3">
                  <p:embed/>
                </p:oleObj>
              </mc:Choice>
              <mc:Fallback>
                <p:oleObj name="Equation" r:id="rId9" imgW="1269449" imgH="3300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3164131"/>
                        <a:ext cx="1154545" cy="300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7887532" y="3124200"/>
            <a:ext cx="570668" cy="343501"/>
          </a:xfrm>
        </p:spPr>
        <p:txBody>
          <a:bodyPr/>
          <a:lstStyle/>
          <a:p>
            <a:r>
              <a:rPr lang="en-US" altLang="en-US" sz="2000" dirty="0"/>
              <a:t>and</a:t>
            </a:r>
            <a:endParaRPr lang="en-US" sz="2000" dirty="0"/>
          </a:p>
        </p:txBody>
      </p:sp>
      <p:graphicFrame>
        <p:nvGraphicFramePr>
          <p:cNvPr id="20" name="Object 6"/>
          <p:cNvGraphicFramePr>
            <a:graphicFrameLocks noChangeAspect="1"/>
          </p:cNvGraphicFramePr>
          <p:nvPr>
            <p:extLst>
              <p:ext uri="{D42A27DB-BD31-4B8C-83A1-F6EECF244321}">
                <p14:modId xmlns:p14="http://schemas.microsoft.com/office/powerpoint/2010/main" val="2503483545"/>
              </p:ext>
            </p:extLst>
          </p:nvPr>
        </p:nvGraphicFramePr>
        <p:xfrm>
          <a:off x="4043363" y="3512392"/>
          <a:ext cx="368300" cy="241300"/>
        </p:xfrm>
        <a:graphic>
          <a:graphicData uri="http://schemas.openxmlformats.org/presentationml/2006/ole">
            <mc:AlternateContent xmlns:mc="http://schemas.openxmlformats.org/markup-compatibility/2006">
              <mc:Choice xmlns:v="urn:schemas-microsoft-com:vml" Requires="v">
                <p:oleObj spid="_x0000_s71563" name="Equation" r:id="rId11" imgW="368300" imgH="241300" progId="Equation.3">
                  <p:embed/>
                </p:oleObj>
              </mc:Choice>
              <mc:Fallback>
                <p:oleObj name="Equation" r:id="rId11" imgW="3683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3363" y="3512392"/>
                        <a:ext cx="368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Content Placeholder 12"/>
          <p:cNvSpPr>
            <a:spLocks noGrp="1"/>
          </p:cNvSpPr>
          <p:nvPr>
            <p:ph idx="18"/>
          </p:nvPr>
        </p:nvSpPr>
        <p:spPr>
          <a:xfrm>
            <a:off x="4352024" y="3418940"/>
            <a:ext cx="2884426" cy="343501"/>
          </a:xfrm>
        </p:spPr>
        <p:txBody>
          <a:bodyPr/>
          <a:lstStyle/>
          <a:p>
            <a:r>
              <a:rPr lang="en-US" altLang="en-US" sz="2000" dirty="0"/>
              <a:t>is the angle between them.</a:t>
            </a:r>
            <a:endParaRPr lang="en-US" sz="2000" dirty="0"/>
          </a:p>
        </p:txBody>
      </p:sp>
      <p:graphicFrame>
        <p:nvGraphicFramePr>
          <p:cNvPr id="21" name="Object 3"/>
          <p:cNvGraphicFramePr>
            <a:graphicFrameLocks noChangeAspect="1"/>
          </p:cNvGraphicFramePr>
          <p:nvPr>
            <p:extLst>
              <p:ext uri="{D42A27DB-BD31-4B8C-83A1-F6EECF244321}">
                <p14:modId xmlns:p14="http://schemas.microsoft.com/office/powerpoint/2010/main" val="222723234"/>
              </p:ext>
            </p:extLst>
          </p:nvPr>
        </p:nvGraphicFramePr>
        <p:xfrm>
          <a:off x="4517390" y="4108768"/>
          <a:ext cx="4093210" cy="2193290"/>
        </p:xfrm>
        <a:graphic>
          <a:graphicData uri="http://schemas.openxmlformats.org/presentationml/2006/ole">
            <mc:AlternateContent xmlns:mc="http://schemas.openxmlformats.org/markup-compatibility/2006">
              <mc:Choice xmlns:v="urn:schemas-microsoft-com:vml" Requires="v">
                <p:oleObj spid="_x0000_s71564" name="Equation" r:id="rId13" imgW="3721100" imgH="1993900" progId="Equation.3">
                  <p:embed/>
                </p:oleObj>
              </mc:Choice>
              <mc:Fallback>
                <p:oleObj name="Equation" r:id="rId13" imgW="3721100" imgH="1993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7390" y="4108768"/>
                        <a:ext cx="4093210" cy="2193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3878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6" grpId="0" build="p"/>
      <p:bldP spid="9" grpId="0" build="p"/>
      <p:bldP spid="7" grpId="0" build="p"/>
      <p:bldP spid="12" grpId="0" build="p"/>
      <p:bldP spid="8" grpId="0" build="p"/>
      <p:bldP spid="1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4</a:t>
            </a: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2654326" cy="2367035"/>
          </a:xfrm>
          <a:prstGeom prst="rect">
            <a:avLst/>
          </a:prstGeom>
        </p:spPr>
      </p:pic>
      <p:sp>
        <p:nvSpPr>
          <p:cNvPr id="3" name="Content Placeholder 2"/>
          <p:cNvSpPr>
            <a:spLocks noGrp="1"/>
          </p:cNvSpPr>
          <p:nvPr>
            <p:ph idx="1"/>
          </p:nvPr>
        </p:nvSpPr>
        <p:spPr>
          <a:xfrm>
            <a:off x="3048000" y="1064779"/>
            <a:ext cx="4267200" cy="377851"/>
          </a:xfrm>
        </p:spPr>
        <p:txBody>
          <a:bodyPr/>
          <a:lstStyle/>
          <a:p>
            <a:pPr marL="292608" indent="-292608">
              <a:buFont typeface="Arial" panose="020B0604020202020204" pitchFamily="34" charset="0"/>
              <a:buChar char="•"/>
            </a:pPr>
            <a:r>
              <a:rPr lang="en-US" altLang="en-US" sz="2000" dirty="0"/>
              <a:t>With the velocity vector expressed as</a:t>
            </a:r>
            <a:endParaRPr lang="en-US" sz="2000" dirty="0"/>
          </a:p>
        </p:txBody>
      </p:sp>
      <p:graphicFrame>
        <p:nvGraphicFramePr>
          <p:cNvPr id="20" name="Object 19"/>
          <p:cNvGraphicFramePr>
            <a:graphicFrameLocks noChangeAspect="1"/>
          </p:cNvGraphicFramePr>
          <p:nvPr>
            <p:extLst>
              <p:ext uri="{D42A27DB-BD31-4B8C-83A1-F6EECF244321}">
                <p14:modId xmlns:p14="http://schemas.microsoft.com/office/powerpoint/2010/main" val="1912788445"/>
              </p:ext>
            </p:extLst>
          </p:nvPr>
        </p:nvGraphicFramePr>
        <p:xfrm>
          <a:off x="7274007" y="1124457"/>
          <a:ext cx="650793" cy="334694"/>
        </p:xfrm>
        <a:graphic>
          <a:graphicData uri="http://schemas.openxmlformats.org/presentationml/2006/ole">
            <mc:AlternateContent xmlns:mc="http://schemas.openxmlformats.org/markup-compatibility/2006">
              <mc:Choice xmlns:v="urn:schemas-microsoft-com:vml" Requires="v">
                <p:oleObj spid="_x0000_s72397" name="Equation" r:id="rId4" imgW="444240" imgH="228600" progId="Equation.DSMT4">
                  <p:embed/>
                </p:oleObj>
              </mc:Choice>
              <mc:Fallback>
                <p:oleObj name="Equation" r:id="rId4" imgW="444240" imgH="228600" progId="Equation.DSMT4">
                  <p:embed/>
                  <p:pic>
                    <p:nvPicPr>
                      <p:cNvPr id="0" name=""/>
                      <p:cNvPicPr/>
                      <p:nvPr/>
                    </p:nvPicPr>
                    <p:blipFill>
                      <a:blip r:embed="rId5"/>
                      <a:stretch>
                        <a:fillRect/>
                      </a:stretch>
                    </p:blipFill>
                    <p:spPr>
                      <a:xfrm>
                        <a:off x="7274007" y="1124457"/>
                        <a:ext cx="650793" cy="334694"/>
                      </a:xfrm>
                      <a:prstGeom prst="rect">
                        <a:avLst/>
                      </a:prstGeom>
                    </p:spPr>
                  </p:pic>
                </p:oleObj>
              </mc:Fallback>
            </mc:AlternateContent>
          </a:graphicData>
        </a:graphic>
      </p:graphicFrame>
      <p:sp>
        <p:nvSpPr>
          <p:cNvPr id="6" name="Content Placeholder 5"/>
          <p:cNvSpPr>
            <a:spLocks noGrp="1"/>
          </p:cNvSpPr>
          <p:nvPr>
            <p:ph idx="13"/>
          </p:nvPr>
        </p:nvSpPr>
        <p:spPr>
          <a:xfrm>
            <a:off x="3355603" y="1404083"/>
            <a:ext cx="4645397" cy="377851"/>
          </a:xfrm>
        </p:spPr>
        <p:txBody>
          <a:bodyPr/>
          <a:lstStyle/>
          <a:p>
            <a:r>
              <a:rPr lang="en-US" altLang="en-US" sz="2000" dirty="0"/>
              <a:t>the particle acceleration may be written as</a:t>
            </a:r>
          </a:p>
        </p:txBody>
      </p:sp>
      <p:graphicFrame>
        <p:nvGraphicFramePr>
          <p:cNvPr id="19" name="Object 6"/>
          <p:cNvGraphicFramePr>
            <a:graphicFrameLocks noChangeAspect="1"/>
          </p:cNvGraphicFramePr>
          <p:nvPr>
            <p:extLst>
              <p:ext uri="{D42A27DB-BD31-4B8C-83A1-F6EECF244321}">
                <p14:modId xmlns:p14="http://schemas.microsoft.com/office/powerpoint/2010/main" val="3433382290"/>
              </p:ext>
            </p:extLst>
          </p:nvPr>
        </p:nvGraphicFramePr>
        <p:xfrm>
          <a:off x="4004541" y="1884218"/>
          <a:ext cx="3890818" cy="554182"/>
        </p:xfrm>
        <a:graphic>
          <a:graphicData uri="http://schemas.openxmlformats.org/presentationml/2006/ole">
            <mc:AlternateContent xmlns:mc="http://schemas.openxmlformats.org/markup-compatibility/2006">
              <mc:Choice xmlns:v="urn:schemas-microsoft-com:vml" Requires="v">
                <p:oleObj spid="_x0000_s72398" name="Equation" r:id="rId6" imgW="4279900" imgH="609600" progId="Equation.3">
                  <p:embed/>
                </p:oleObj>
              </mc:Choice>
              <mc:Fallback>
                <p:oleObj name="Equation" r:id="rId6" imgW="42799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4541" y="1884218"/>
                        <a:ext cx="3890818" cy="554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3391732" y="2356160"/>
            <a:ext cx="570668" cy="312274"/>
          </a:xfrm>
        </p:spPr>
        <p:txBody>
          <a:bodyPr/>
          <a:lstStyle/>
          <a:p>
            <a:r>
              <a:rPr lang="en-US" altLang="en-US" sz="2000" dirty="0"/>
              <a:t>but</a:t>
            </a:r>
          </a:p>
        </p:txBody>
      </p:sp>
      <p:graphicFrame>
        <p:nvGraphicFramePr>
          <p:cNvPr id="18" name="Object 4"/>
          <p:cNvGraphicFramePr>
            <a:graphicFrameLocks noChangeAspect="1"/>
          </p:cNvGraphicFramePr>
          <p:nvPr>
            <p:extLst>
              <p:ext uri="{D42A27DB-BD31-4B8C-83A1-F6EECF244321}">
                <p14:modId xmlns:p14="http://schemas.microsoft.com/office/powerpoint/2010/main" val="680246114"/>
              </p:ext>
            </p:extLst>
          </p:nvPr>
        </p:nvGraphicFramePr>
        <p:xfrm>
          <a:off x="4038600" y="2645674"/>
          <a:ext cx="3543300" cy="622300"/>
        </p:xfrm>
        <a:graphic>
          <a:graphicData uri="http://schemas.openxmlformats.org/presentationml/2006/ole">
            <mc:AlternateContent xmlns:mc="http://schemas.openxmlformats.org/markup-compatibility/2006">
              <mc:Choice xmlns:v="urn:schemas-microsoft-com:vml" Requires="v">
                <p:oleObj spid="_x0000_s72399" name="Equation" r:id="rId8" imgW="3543300" imgH="622300" progId="Equation.3">
                  <p:embed/>
                </p:oleObj>
              </mc:Choice>
              <mc:Fallback>
                <p:oleObj name="Equation" r:id="rId8" imgW="3543300" imgH="622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2645674"/>
                        <a:ext cx="35433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23" y="4067264"/>
            <a:ext cx="2634455" cy="2333536"/>
          </a:xfrm>
          <a:prstGeom prst="rect">
            <a:avLst/>
          </a:prstGeom>
        </p:spPr>
      </p:pic>
      <p:sp>
        <p:nvSpPr>
          <p:cNvPr id="8" name="Content Placeholder 7"/>
          <p:cNvSpPr>
            <a:spLocks noGrp="1"/>
          </p:cNvSpPr>
          <p:nvPr>
            <p:ph idx="15"/>
          </p:nvPr>
        </p:nvSpPr>
        <p:spPr>
          <a:xfrm>
            <a:off x="3369610" y="3276600"/>
            <a:ext cx="2167112" cy="343501"/>
          </a:xfrm>
        </p:spPr>
        <p:txBody>
          <a:bodyPr/>
          <a:lstStyle/>
          <a:p>
            <a:r>
              <a:rPr lang="en-US" altLang="en-US" sz="2000" dirty="0"/>
              <a:t>After substituting,</a:t>
            </a:r>
          </a:p>
        </p:txBody>
      </p:sp>
      <p:graphicFrame>
        <p:nvGraphicFramePr>
          <p:cNvPr id="17" name="Object 3"/>
          <p:cNvGraphicFramePr>
            <a:graphicFrameLocks noChangeAspect="1"/>
          </p:cNvGraphicFramePr>
          <p:nvPr>
            <p:extLst>
              <p:ext uri="{D42A27DB-BD31-4B8C-83A1-F6EECF244321}">
                <p14:modId xmlns:p14="http://schemas.microsoft.com/office/powerpoint/2010/main" val="3766764615"/>
              </p:ext>
            </p:extLst>
          </p:nvPr>
        </p:nvGraphicFramePr>
        <p:xfrm>
          <a:off x="3886200" y="3670528"/>
          <a:ext cx="4064000" cy="736600"/>
        </p:xfrm>
        <a:graphic>
          <a:graphicData uri="http://schemas.openxmlformats.org/presentationml/2006/ole">
            <mc:AlternateContent xmlns:mc="http://schemas.openxmlformats.org/markup-compatibility/2006">
              <mc:Choice xmlns:v="urn:schemas-microsoft-com:vml" Requires="v">
                <p:oleObj spid="_x0000_s72400" name="Equation" r:id="rId11" imgW="4064000" imgH="736600" progId="Equation.3">
                  <p:embed/>
                </p:oleObj>
              </mc:Choice>
              <mc:Fallback>
                <p:oleObj name="Equation" r:id="rId11" imgW="4064000" imgH="736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3670528"/>
                        <a:ext cx="4064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Content Placeholder 11"/>
          <p:cNvSpPr>
            <a:spLocks noGrp="1"/>
          </p:cNvSpPr>
          <p:nvPr>
            <p:ph idx="16"/>
          </p:nvPr>
        </p:nvSpPr>
        <p:spPr>
          <a:xfrm>
            <a:off x="3048000" y="4476035"/>
            <a:ext cx="4800600" cy="980049"/>
          </a:xfrm>
        </p:spPr>
        <p:txBody>
          <a:bodyPr/>
          <a:lstStyle/>
          <a:p>
            <a:pPr marL="292608" indent="-292608">
              <a:spcBef>
                <a:spcPts val="0"/>
              </a:spcBef>
              <a:spcAft>
                <a:spcPts val="0"/>
              </a:spcAft>
              <a:buFont typeface="Arial" panose="020B0604020202020204" pitchFamily="34" charset="0"/>
              <a:buChar char="•"/>
            </a:pPr>
            <a:r>
              <a:rPr lang="en-US" altLang="en-US" sz="2000" dirty="0"/>
              <a:t>The tangential component of acceleration reflects change of speed and the normal component reflects change of direction.</a:t>
            </a:r>
          </a:p>
        </p:txBody>
      </p:sp>
      <p:sp>
        <p:nvSpPr>
          <p:cNvPr id="13" name="Content Placeholder 12"/>
          <p:cNvSpPr>
            <a:spLocks noGrp="1"/>
          </p:cNvSpPr>
          <p:nvPr>
            <p:ph idx="17"/>
          </p:nvPr>
        </p:nvSpPr>
        <p:spPr>
          <a:xfrm>
            <a:off x="3048000" y="5486400"/>
            <a:ext cx="5181600" cy="980049"/>
          </a:xfrm>
        </p:spPr>
        <p:txBody>
          <a:bodyPr/>
          <a:lstStyle/>
          <a:p>
            <a:pPr marL="292608" indent="-292608">
              <a:spcBef>
                <a:spcPts val="0"/>
              </a:spcBef>
              <a:spcAft>
                <a:spcPts val="0"/>
              </a:spcAft>
              <a:buFont typeface="Arial" panose="020B0604020202020204" pitchFamily="34" charset="0"/>
              <a:buChar char="•"/>
            </a:pPr>
            <a:r>
              <a:rPr lang="en-US" altLang="en-US" sz="2000" dirty="0"/>
              <a:t>The tangential component may be positive or negative. Normal component always points toward center of path curvature.</a:t>
            </a:r>
          </a:p>
        </p:txBody>
      </p:sp>
    </p:spTree>
    <p:extLst>
      <p:ext uri="{BB962C8B-B14F-4D97-AF65-F5344CB8AC3E}">
        <p14:creationId xmlns:p14="http://schemas.microsoft.com/office/powerpoint/2010/main" val="179001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5</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43" y="1447800"/>
            <a:ext cx="2481157" cy="2691232"/>
          </a:xfrm>
          <a:prstGeom prst="rect">
            <a:avLst/>
          </a:prstGeom>
        </p:spPr>
      </p:pic>
      <p:sp>
        <p:nvSpPr>
          <p:cNvPr id="3" name="Content Placeholder 2"/>
          <p:cNvSpPr>
            <a:spLocks noGrp="1"/>
          </p:cNvSpPr>
          <p:nvPr>
            <p:ph idx="1"/>
          </p:nvPr>
        </p:nvSpPr>
        <p:spPr>
          <a:xfrm>
            <a:off x="2915725" y="1371600"/>
            <a:ext cx="5334000" cy="969818"/>
          </a:xfrm>
        </p:spPr>
        <p:txBody>
          <a:bodyPr/>
          <a:lstStyle/>
          <a:p>
            <a:pPr marL="292608" indent="-292608">
              <a:buFont typeface="Arial" panose="020B0604020202020204" pitchFamily="34" charset="0"/>
              <a:buChar char="•"/>
            </a:pPr>
            <a:r>
              <a:rPr lang="en-US" altLang="en-US" sz="2000" dirty="0"/>
              <a:t>Relations for tangential and normal acceleration also apply for particle moving along a space curve.</a:t>
            </a:r>
          </a:p>
        </p:txBody>
      </p:sp>
      <p:graphicFrame>
        <p:nvGraphicFramePr>
          <p:cNvPr id="12" name="Object 5"/>
          <p:cNvGraphicFramePr>
            <a:graphicFrameLocks noChangeAspect="1"/>
          </p:cNvGraphicFramePr>
          <p:nvPr>
            <p:extLst>
              <p:ext uri="{D42A27DB-BD31-4B8C-83A1-F6EECF244321}">
                <p14:modId xmlns:p14="http://schemas.microsoft.com/office/powerpoint/2010/main" val="1669564133"/>
              </p:ext>
            </p:extLst>
          </p:nvPr>
        </p:nvGraphicFramePr>
        <p:xfrm>
          <a:off x="3449125" y="2435429"/>
          <a:ext cx="4064000" cy="736600"/>
        </p:xfrm>
        <a:graphic>
          <a:graphicData uri="http://schemas.openxmlformats.org/presentationml/2006/ole">
            <mc:AlternateContent xmlns:mc="http://schemas.openxmlformats.org/markup-compatibility/2006">
              <mc:Choice xmlns:v="urn:schemas-microsoft-com:vml" Requires="v">
                <p:oleObj spid="_x0000_s73243" name="Equation" r:id="rId4" imgW="4064000" imgH="736600" progId="Equation.3">
                  <p:embed/>
                </p:oleObj>
              </mc:Choice>
              <mc:Fallback>
                <p:oleObj name="Equation" r:id="rId4" imgW="4064000" imgH="736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125" y="2435429"/>
                        <a:ext cx="4064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2915725" y="3309961"/>
            <a:ext cx="5486400" cy="728639"/>
          </a:xfrm>
        </p:spPr>
        <p:txBody>
          <a:bodyPr/>
          <a:lstStyle/>
          <a:p>
            <a:pPr marL="292608" indent="-292608">
              <a:buFont typeface="Arial" panose="020B0604020202020204" pitchFamily="34" charset="0"/>
              <a:buChar char="•"/>
            </a:pPr>
            <a:r>
              <a:rPr lang="en-US" altLang="en-US" sz="2000" dirty="0"/>
              <a:t>The plane containing tangential and normal unit vectors is called the </a:t>
            </a:r>
            <a:r>
              <a:rPr lang="en-US" altLang="en-US" sz="2000" i="1" dirty="0"/>
              <a:t>osculating plane</a:t>
            </a:r>
            <a:r>
              <a:rPr lang="en-US" altLang="en-US" sz="2000" dirty="0"/>
              <a:t>.</a:t>
            </a:r>
          </a:p>
        </p:txBody>
      </p:sp>
      <p:sp>
        <p:nvSpPr>
          <p:cNvPr id="7" name="Content Placeholder 6"/>
          <p:cNvSpPr>
            <a:spLocks noGrp="1"/>
          </p:cNvSpPr>
          <p:nvPr>
            <p:ph idx="14"/>
          </p:nvPr>
        </p:nvSpPr>
        <p:spPr>
          <a:xfrm>
            <a:off x="2915725" y="4105458"/>
            <a:ext cx="5486400" cy="390342"/>
          </a:xfrm>
        </p:spPr>
        <p:txBody>
          <a:bodyPr/>
          <a:lstStyle/>
          <a:p>
            <a:pPr marL="292608" indent="-292608">
              <a:buFont typeface="Arial" panose="020B0604020202020204" pitchFamily="34" charset="0"/>
              <a:buChar char="•"/>
            </a:pPr>
            <a:r>
              <a:rPr lang="en-US" altLang="en-US" sz="2000" dirty="0"/>
              <a:t>The normal to the osculating plane is found from</a:t>
            </a:r>
          </a:p>
        </p:txBody>
      </p:sp>
      <p:graphicFrame>
        <p:nvGraphicFramePr>
          <p:cNvPr id="10" name="Object 3"/>
          <p:cNvGraphicFramePr>
            <a:graphicFrameLocks noChangeAspect="1"/>
          </p:cNvGraphicFramePr>
          <p:nvPr>
            <p:extLst>
              <p:ext uri="{D42A27DB-BD31-4B8C-83A1-F6EECF244321}">
                <p14:modId xmlns:p14="http://schemas.microsoft.com/office/powerpoint/2010/main" val="3800505837"/>
              </p:ext>
            </p:extLst>
          </p:nvPr>
        </p:nvGraphicFramePr>
        <p:xfrm>
          <a:off x="4831838" y="4622800"/>
          <a:ext cx="1168400" cy="330200"/>
        </p:xfrm>
        <a:graphic>
          <a:graphicData uri="http://schemas.openxmlformats.org/presentationml/2006/ole">
            <mc:AlternateContent xmlns:mc="http://schemas.openxmlformats.org/markup-compatibility/2006">
              <mc:Choice xmlns:v="urn:schemas-microsoft-com:vml" Requires="v">
                <p:oleObj spid="_x0000_s73244" name="Equation" r:id="rId6" imgW="1168400" imgH="330200" progId="Equation.3">
                  <p:embed/>
                </p:oleObj>
              </mc:Choice>
              <mc:Fallback>
                <p:oleObj name="Equation" r:id="rId6" imgW="1168400" imgH="330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1838" y="4622800"/>
                        <a:ext cx="116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94460700"/>
              </p:ext>
            </p:extLst>
          </p:nvPr>
        </p:nvGraphicFramePr>
        <p:xfrm>
          <a:off x="4831838" y="5105400"/>
          <a:ext cx="2311400" cy="838200"/>
        </p:xfrm>
        <a:graphic>
          <a:graphicData uri="http://schemas.openxmlformats.org/presentationml/2006/ole">
            <mc:AlternateContent xmlns:mc="http://schemas.openxmlformats.org/markup-compatibility/2006">
              <mc:Choice xmlns:v="urn:schemas-microsoft-com:vml" Requires="v">
                <p:oleObj spid="_x0000_s73245" name="Equation" r:id="rId8" imgW="2311400" imgH="838200" progId="Equation.3">
                  <p:embed/>
                </p:oleObj>
              </mc:Choice>
              <mc:Fallback>
                <p:oleObj name="Equation" r:id="rId8" imgW="2311400" imgH="838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1838" y="5105400"/>
                        <a:ext cx="2311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2915725" y="6010458"/>
            <a:ext cx="5791200" cy="390342"/>
          </a:xfrm>
        </p:spPr>
        <p:txBody>
          <a:bodyPr/>
          <a:lstStyle/>
          <a:p>
            <a:pPr marL="292608" indent="-292608">
              <a:buFont typeface="Arial" panose="020B0604020202020204" pitchFamily="34" charset="0"/>
              <a:buChar char="•"/>
            </a:pPr>
            <a:r>
              <a:rPr lang="en-US" altLang="en-US" sz="2000" dirty="0"/>
              <a:t>Acceleration has no component along the binormal.</a:t>
            </a:r>
          </a:p>
        </p:txBody>
      </p:sp>
    </p:spTree>
    <p:extLst>
      <p:ext uri="{BB962C8B-B14F-4D97-AF65-F5344CB8AC3E}">
        <p14:creationId xmlns:p14="http://schemas.microsoft.com/office/powerpoint/2010/main" val="115079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Sample Problem 11.16 </a:t>
            </a:r>
            <a:r>
              <a:rPr lang="en-US" altLang="en-US" sz="1000" dirty="0">
                <a:ea typeface="ＭＳ Ｐゴシック" pitchFamily="34" charset="-128"/>
              </a:rPr>
              <a:t>1</a:t>
            </a:r>
            <a:endParaRPr lang="en-US" sz="1000" dirty="0"/>
          </a:p>
        </p:txBody>
      </p:sp>
      <p:sp>
        <p:nvSpPr>
          <p:cNvPr id="18" name="Text Box 8"/>
          <p:cNvSpPr txBox="1">
            <a:spLocks noChangeArrowheads="1"/>
          </p:cNvSpPr>
          <p:nvPr/>
        </p:nvSpPr>
        <p:spPr bwMode="auto">
          <a:xfrm>
            <a:off x="345436" y="3189053"/>
            <a:ext cx="395922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motorist is traveling on a curved section of highway of radius 750 m at the speed of 90 km/h. The motorist suddenly applies the brakes, causing the automobile to slow down at a constant rate. Knowing that after 8 s the speed has been reduced to 72 km/h, determine the acceleration of the automobile immediately after the brakes have been applied.</a:t>
            </a:r>
          </a:p>
        </p:txBody>
      </p:sp>
      <p:sp>
        <p:nvSpPr>
          <p:cNvPr id="19" name="Text Box 9"/>
          <p:cNvSpPr txBox="1">
            <a:spLocks noChangeArrowheads="1"/>
          </p:cNvSpPr>
          <p:nvPr/>
        </p:nvSpPr>
        <p:spPr bwMode="auto">
          <a:xfrm>
            <a:off x="4357688" y="927100"/>
            <a:ext cx="4830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 </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p:txBody>
      </p:sp>
      <p:sp>
        <p:nvSpPr>
          <p:cNvPr id="20" name="Text Box 10"/>
          <p:cNvSpPr txBox="1">
            <a:spLocks noChangeArrowheads="1"/>
          </p:cNvSpPr>
          <p:nvPr/>
        </p:nvSpPr>
        <p:spPr bwMode="auto">
          <a:xfrm>
            <a:off x="4391025" y="1474788"/>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31775" marR="0" lvl="0" indent="-231775"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Define your coordinate system</a:t>
            </a:r>
          </a:p>
        </p:txBody>
      </p:sp>
      <p:sp>
        <p:nvSpPr>
          <p:cNvPr id="21" name="Text Box 11"/>
          <p:cNvSpPr txBox="1">
            <a:spLocks noChangeArrowheads="1"/>
          </p:cNvSpPr>
          <p:nvPr/>
        </p:nvSpPr>
        <p:spPr bwMode="auto">
          <a:xfrm>
            <a:off x="4357688" y="2052638"/>
            <a:ext cx="4830762"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31775" marR="0" lvl="0" indent="-231775"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tangential velocity and tangential acceleration</a:t>
            </a:r>
          </a:p>
          <a:p>
            <a:pPr marL="231775" marR="0" lvl="0" indent="-231775" defTabSz="914400" eaLnBrk="1" fontAlgn="auto" latinLnBrk="0" hangingPunct="1">
              <a:lnSpc>
                <a:spcPct val="100000"/>
              </a:lnSpc>
              <a:spcBef>
                <a:spcPct val="50000"/>
              </a:spcBef>
              <a:spcAft>
                <a:spcPts val="0"/>
              </a:spcAft>
              <a:buClrTx/>
              <a:buSzTx/>
              <a:buFontTx/>
              <a:buChar char="•"/>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2" name="Text Box 12"/>
          <p:cNvSpPr txBox="1">
            <a:spLocks noChangeArrowheads="1"/>
          </p:cNvSpPr>
          <p:nvPr/>
        </p:nvSpPr>
        <p:spPr bwMode="auto">
          <a:xfrm>
            <a:off x="4422775" y="3576638"/>
            <a:ext cx="4765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31775" marR="0" lvl="0" indent="-231775"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overall acceleration magnitude after the brakes have been applied</a:t>
            </a:r>
            <a:endPar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pic>
        <p:nvPicPr>
          <p:cNvPr id="23" name="Picture 3" descr="bee29230_sp11010a"/>
          <p:cNvPicPr>
            <a:picLocks noChangeAspect="1" noChangeArrowheads="1"/>
          </p:cNvPicPr>
          <p:nvPr/>
        </p:nvPicPr>
        <p:blipFill>
          <a:blip r:embed="rId2"/>
          <a:stretch>
            <a:fillRect/>
          </a:stretch>
        </p:blipFill>
        <p:spPr bwMode="auto">
          <a:xfrm>
            <a:off x="777223" y="1127125"/>
            <a:ext cx="2375409" cy="187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1"/>
          <p:cNvSpPr txBox="1">
            <a:spLocks noChangeArrowheads="1"/>
          </p:cNvSpPr>
          <p:nvPr/>
        </p:nvSpPr>
        <p:spPr bwMode="auto">
          <a:xfrm>
            <a:off x="4368800" y="2844800"/>
            <a:ext cx="4830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31775" marR="0" lvl="0" indent="-231775"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normal acceleration</a:t>
            </a:r>
          </a:p>
        </p:txBody>
      </p:sp>
    </p:spTree>
    <p:extLst>
      <p:ext uri="{BB962C8B-B14F-4D97-AF65-F5344CB8AC3E}">
        <p14:creationId xmlns:p14="http://schemas.microsoft.com/office/powerpoint/2010/main" val="396520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2" grpId="0" autoUpdateAnimBg="0"/>
      <p:bldP spid="2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Sample Problem 11.16 </a:t>
            </a:r>
            <a:r>
              <a:rPr lang="en-US" altLang="en-US" sz="900" dirty="0">
                <a:ea typeface="ＭＳ Ｐゴシック" pitchFamily="34" charset="-128"/>
              </a:rPr>
              <a:t>2</a:t>
            </a:r>
            <a:endParaRPr lang="en-US" dirty="0"/>
          </a:p>
        </p:txBody>
      </p:sp>
      <p:sp>
        <p:nvSpPr>
          <p:cNvPr id="21" name="Text Box 9"/>
          <p:cNvSpPr txBox="1">
            <a:spLocks noChangeArrowheads="1"/>
          </p:cNvSpPr>
          <p:nvPr/>
        </p:nvSpPr>
        <p:spPr bwMode="auto">
          <a:xfrm>
            <a:off x="3862387" y="942975"/>
            <a:ext cx="3748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Modeling and Analysis:</a:t>
            </a:r>
            <a:endParaRPr lang="en-US" altLang="en-US" b="1" dirty="0">
              <a:solidFill>
                <a:srgbClr val="00B050"/>
              </a:solidFill>
            </a:endParaRPr>
          </a:p>
        </p:txBody>
      </p:sp>
      <p:sp>
        <p:nvSpPr>
          <p:cNvPr id="22" name="Text Box 10"/>
          <p:cNvSpPr txBox="1">
            <a:spLocks noChangeArrowheads="1"/>
          </p:cNvSpPr>
          <p:nvPr/>
        </p:nvSpPr>
        <p:spPr bwMode="auto">
          <a:xfrm>
            <a:off x="3995738" y="1267012"/>
            <a:ext cx="3617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Define your coordinate system</a:t>
            </a:r>
          </a:p>
        </p:txBody>
      </p:sp>
      <p:pic>
        <p:nvPicPr>
          <p:cNvPr id="23" name="Picture 3" descr="bee29230_sp11010a"/>
          <p:cNvPicPr>
            <a:picLocks noChangeAspect="1" noChangeArrowheads="1"/>
          </p:cNvPicPr>
          <p:nvPr/>
        </p:nvPicPr>
        <p:blipFill>
          <a:blip r:embed="rId3"/>
          <a:stretch>
            <a:fillRect/>
          </a:stretch>
        </p:blipFill>
        <p:spPr bwMode="auto">
          <a:xfrm>
            <a:off x="547279" y="1127125"/>
            <a:ext cx="305040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p:cNvPicPr>
            <a:picLocks noChangeAspect="1" noChangeArrowheads="1"/>
          </p:cNvPicPr>
          <p:nvPr/>
        </p:nvPicPr>
        <p:blipFill>
          <a:blip r:embed="rId4"/>
          <a:stretch>
            <a:fillRect/>
          </a:stretch>
        </p:blipFill>
        <p:spPr bwMode="auto">
          <a:xfrm>
            <a:off x="756468" y="4137025"/>
            <a:ext cx="210339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stretch>
            <a:fillRect/>
          </a:stretch>
        </p:blipFill>
        <p:spPr bwMode="auto">
          <a:xfrm>
            <a:off x="4055520" y="3505200"/>
            <a:ext cx="4758823"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a:stretch>
            <a:fillRect/>
          </a:stretch>
        </p:blipFill>
        <p:spPr bwMode="auto">
          <a:xfrm>
            <a:off x="4772025" y="4931461"/>
            <a:ext cx="2990850" cy="54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7"/>
          <a:stretch>
            <a:fillRect/>
          </a:stretch>
        </p:blipFill>
        <p:spPr bwMode="auto">
          <a:xfrm>
            <a:off x="6503988" y="5551738"/>
            <a:ext cx="2212975" cy="57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8"/>
          <p:cNvPicPr>
            <a:picLocks noChangeAspect="1" noChangeArrowheads="1"/>
          </p:cNvPicPr>
          <p:nvPr/>
        </p:nvPicPr>
        <p:blipFill>
          <a:blip r:embed="rId8"/>
          <a:stretch>
            <a:fillRect/>
          </a:stretch>
        </p:blipFill>
        <p:spPr bwMode="auto">
          <a:xfrm>
            <a:off x="4570413" y="6261100"/>
            <a:ext cx="11684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9"/>
          <p:cNvPicPr>
            <a:picLocks noChangeAspect="1" noChangeArrowheads="1"/>
          </p:cNvPicPr>
          <p:nvPr/>
        </p:nvPicPr>
        <p:blipFill>
          <a:blip r:embed="rId9"/>
          <a:stretch>
            <a:fillRect/>
          </a:stretch>
        </p:blipFill>
        <p:spPr bwMode="auto">
          <a:xfrm>
            <a:off x="6839227" y="6240463"/>
            <a:ext cx="917022" cy="24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10"/>
          <p:cNvSpPr txBox="1">
            <a:spLocks noChangeArrowheads="1"/>
          </p:cNvSpPr>
          <p:nvPr/>
        </p:nvSpPr>
        <p:spPr bwMode="auto">
          <a:xfrm>
            <a:off x="3995738" y="1535205"/>
            <a:ext cx="4576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velocity and acceleration in the tangential direction</a:t>
            </a:r>
          </a:p>
        </p:txBody>
      </p:sp>
      <p:sp>
        <p:nvSpPr>
          <p:cNvPr id="31" name="Text Box 10"/>
          <p:cNvSpPr txBox="1">
            <a:spLocks noChangeArrowheads="1"/>
          </p:cNvSpPr>
          <p:nvPr/>
        </p:nvSpPr>
        <p:spPr bwMode="auto">
          <a:xfrm>
            <a:off x="3995738" y="3044825"/>
            <a:ext cx="4576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deceleration constant, therefore</a:t>
            </a:r>
          </a:p>
        </p:txBody>
      </p:sp>
      <p:sp>
        <p:nvSpPr>
          <p:cNvPr id="32" name="Text Box 10"/>
          <p:cNvSpPr txBox="1">
            <a:spLocks noChangeArrowheads="1"/>
          </p:cNvSpPr>
          <p:nvPr/>
        </p:nvSpPr>
        <p:spPr bwMode="auto">
          <a:xfrm>
            <a:off x="3986213" y="4137025"/>
            <a:ext cx="4578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Immediately after the brakes are applied, the speed is still 25 m/s</a:t>
            </a:r>
          </a:p>
        </p:txBody>
      </p:sp>
      <p:graphicFrame>
        <p:nvGraphicFramePr>
          <p:cNvPr id="33" name="Object 2"/>
          <p:cNvGraphicFramePr>
            <a:graphicFrameLocks noChangeAspect="1"/>
          </p:cNvGraphicFramePr>
          <p:nvPr/>
        </p:nvGraphicFramePr>
        <p:xfrm>
          <a:off x="3373438" y="5689600"/>
          <a:ext cx="2841625" cy="406400"/>
        </p:xfrm>
        <a:graphic>
          <a:graphicData uri="http://schemas.openxmlformats.org/presentationml/2006/ole">
            <mc:AlternateContent xmlns:mc="http://schemas.openxmlformats.org/markup-compatibility/2006">
              <mc:Choice xmlns:v="urn:schemas-microsoft-com:vml" Requires="v">
                <p:oleObj spid="_x0000_s101469" name="Equation" r:id="rId10" imgW="2031840" imgH="291960" progId="Equation.DSMT4">
                  <p:embed/>
                </p:oleObj>
              </mc:Choice>
              <mc:Fallback>
                <p:oleObj name="Equation" r:id="rId10" imgW="203184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3438" y="5689600"/>
                        <a:ext cx="28416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 name="Picture 3"/>
          <p:cNvPicPr>
            <a:picLocks noChangeAspect="1" noChangeArrowheads="1"/>
          </p:cNvPicPr>
          <p:nvPr/>
        </p:nvPicPr>
        <p:blipFill>
          <a:blip r:embed="rId12"/>
          <a:stretch>
            <a:fillRect/>
          </a:stretch>
        </p:blipFill>
        <p:spPr bwMode="auto">
          <a:xfrm>
            <a:off x="4502586" y="2274980"/>
            <a:ext cx="3701178"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5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1045"/>
          </a:xfrm>
        </p:spPr>
        <p:txBody>
          <a:bodyPr/>
          <a:lstStyle/>
          <a:p>
            <a:r>
              <a:rPr lang="en-US" altLang="en-US" b="1" dirty="0">
                <a:ea typeface="ＭＳ Ｐゴシック" pitchFamily="34" charset="-128"/>
              </a:rPr>
              <a:t>Rectilinear Motion: Position, Velocity &amp; Acceleration </a:t>
            </a:r>
            <a:r>
              <a:rPr lang="en-US" altLang="en-US" sz="1000" dirty="0">
                <a:ea typeface="ＭＳ Ｐゴシック" pitchFamily="34" charset="-128"/>
              </a:rPr>
              <a:t>1</a:t>
            </a:r>
            <a:endParaRPr lang="en-IN" sz="1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0"/>
            <a:ext cx="2859499" cy="90327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57" y="2847855"/>
            <a:ext cx="2992150" cy="1050376"/>
          </a:xfrm>
          <a:prstGeom prst="rect">
            <a:avLst/>
          </a:prstGeom>
        </p:spPr>
      </p:pic>
      <p:sp>
        <p:nvSpPr>
          <p:cNvPr id="5" name="Content Placeholder 4"/>
          <p:cNvSpPr>
            <a:spLocks noGrp="1"/>
          </p:cNvSpPr>
          <p:nvPr>
            <p:ph idx="1"/>
          </p:nvPr>
        </p:nvSpPr>
        <p:spPr>
          <a:xfrm>
            <a:off x="3200400" y="1524000"/>
            <a:ext cx="4953000" cy="838200"/>
          </a:xfrm>
        </p:spPr>
        <p:txBody>
          <a:bodyPr/>
          <a:lstStyle/>
          <a:p>
            <a:pPr marL="292608" indent="-292608">
              <a:spcBef>
                <a:spcPts val="1000"/>
              </a:spcBef>
              <a:spcAft>
                <a:spcPts val="0"/>
              </a:spcAft>
              <a:buFont typeface="Arial" panose="020B0604020202020204" pitchFamily="34" charset="0"/>
              <a:buChar char="•"/>
            </a:pPr>
            <a:r>
              <a:rPr lang="en-US" altLang="en-US" b="1" i="1" dirty="0"/>
              <a:t>Rectilinear motion: </a:t>
            </a:r>
            <a:r>
              <a:rPr lang="en-US" altLang="en-US" dirty="0"/>
              <a:t>particle moving along a straight line</a:t>
            </a:r>
          </a:p>
        </p:txBody>
      </p:sp>
      <p:sp>
        <p:nvSpPr>
          <p:cNvPr id="9" name="Content Placeholder 8"/>
          <p:cNvSpPr>
            <a:spLocks noGrp="1"/>
          </p:cNvSpPr>
          <p:nvPr>
            <p:ph idx="13"/>
          </p:nvPr>
        </p:nvSpPr>
        <p:spPr>
          <a:xfrm>
            <a:off x="3276600" y="2438400"/>
            <a:ext cx="4953000" cy="1181100"/>
          </a:xfrm>
        </p:spPr>
        <p:txBody>
          <a:bodyPr/>
          <a:lstStyle/>
          <a:p>
            <a:pPr marL="292608" indent="-292608">
              <a:spcBef>
                <a:spcPts val="1000"/>
              </a:spcBef>
              <a:spcAft>
                <a:spcPts val="0"/>
              </a:spcAft>
              <a:buFont typeface="Arial" panose="020B0604020202020204" pitchFamily="34" charset="0"/>
              <a:buChar char="•"/>
            </a:pPr>
            <a:r>
              <a:rPr lang="en-US" altLang="en-US" b="1" i="1" dirty="0"/>
              <a:t>Position coordinate:</a:t>
            </a:r>
            <a:r>
              <a:rPr lang="en-US" altLang="en-US" b="1" dirty="0"/>
              <a:t> </a:t>
            </a:r>
            <a:r>
              <a:rPr lang="en-US" altLang="en-US" dirty="0"/>
              <a:t>defined by positive or negative distance from a fixed origin on the line.</a:t>
            </a:r>
          </a:p>
        </p:txBody>
      </p:sp>
      <p:sp>
        <p:nvSpPr>
          <p:cNvPr id="10" name="Content Placeholder 9"/>
          <p:cNvSpPr>
            <a:spLocks noGrp="1"/>
          </p:cNvSpPr>
          <p:nvPr>
            <p:ph idx="14"/>
          </p:nvPr>
        </p:nvSpPr>
        <p:spPr>
          <a:xfrm>
            <a:off x="3276600" y="3657600"/>
            <a:ext cx="5105400" cy="2171700"/>
          </a:xfrm>
        </p:spPr>
        <p:txBody>
          <a:bodyPr/>
          <a:lstStyle/>
          <a:p>
            <a:pPr marL="292608" indent="-292608">
              <a:spcBef>
                <a:spcPct val="50000"/>
              </a:spcBef>
              <a:buFont typeface="Arial" panose="020B0604020202020204" pitchFamily="34" charset="0"/>
              <a:buChar char="•"/>
            </a:pPr>
            <a:r>
              <a:rPr lang="en-US" altLang="en-US" dirty="0"/>
              <a:t>The </a:t>
            </a:r>
            <a:r>
              <a:rPr lang="en-US" altLang="en-US" b="1" i="1" dirty="0"/>
              <a:t>motion</a:t>
            </a:r>
            <a:r>
              <a:rPr lang="en-US" altLang="en-US" b="1" dirty="0"/>
              <a:t> </a:t>
            </a:r>
            <a:r>
              <a:rPr lang="en-US" altLang="en-US" dirty="0"/>
              <a:t>of a particle is known if the position coordinate for particle is known for every value of time </a:t>
            </a:r>
            <a:r>
              <a:rPr lang="en-US" altLang="en-US" i="1" dirty="0"/>
              <a:t>t</a:t>
            </a:r>
            <a:r>
              <a:rPr lang="en-US" altLang="en-US" dirty="0"/>
              <a:t>. </a:t>
            </a:r>
          </a:p>
          <a:p>
            <a:pPr marL="292608" indent="-292608">
              <a:spcBef>
                <a:spcPct val="50000"/>
              </a:spcBef>
              <a:buFont typeface="Arial" panose="020B0604020202020204" pitchFamily="34" charset="0"/>
              <a:buChar char="•"/>
            </a:pPr>
            <a:r>
              <a:rPr lang="en-US" altLang="en-US" dirty="0"/>
              <a:t>May be expressed in the form of a function, e.g., </a:t>
            </a:r>
          </a:p>
        </p:txBody>
      </p:sp>
      <p:graphicFrame>
        <p:nvGraphicFramePr>
          <p:cNvPr id="11" name="Object 4"/>
          <p:cNvGraphicFramePr>
            <a:graphicFrameLocks noChangeAspect="1"/>
          </p:cNvGraphicFramePr>
          <p:nvPr>
            <p:extLst>
              <p:ext uri="{D42A27DB-BD31-4B8C-83A1-F6EECF244321}">
                <p14:modId xmlns:p14="http://schemas.microsoft.com/office/powerpoint/2010/main" val="270908869"/>
              </p:ext>
            </p:extLst>
          </p:nvPr>
        </p:nvGraphicFramePr>
        <p:xfrm>
          <a:off x="5368925" y="5448300"/>
          <a:ext cx="1260475" cy="361950"/>
        </p:xfrm>
        <a:graphic>
          <a:graphicData uri="http://schemas.openxmlformats.org/presentationml/2006/ole">
            <mc:AlternateContent xmlns:mc="http://schemas.openxmlformats.org/markup-compatibility/2006">
              <mc:Choice xmlns:v="urn:schemas-microsoft-com:vml" Requires="v">
                <p:oleObj spid="_x0000_s23815" name="Equation" r:id="rId5" imgW="1193800" imgH="342900" progId="Equation.DSMT4">
                  <p:embed/>
                </p:oleObj>
              </mc:Choice>
              <mc:Fallback>
                <p:oleObj name="Equation" r:id="rId5" imgW="1193800" imgH="342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8925" y="5448300"/>
                        <a:ext cx="1260475"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674" y="4283281"/>
            <a:ext cx="2640132" cy="2151850"/>
          </a:xfrm>
          <a:prstGeom prst="rect">
            <a:avLst/>
          </a:prstGeom>
        </p:spPr>
      </p:pic>
      <p:sp>
        <p:nvSpPr>
          <p:cNvPr id="6" name="Content Placeholder 5"/>
          <p:cNvSpPr>
            <a:spLocks noGrp="1"/>
          </p:cNvSpPr>
          <p:nvPr>
            <p:ph idx="15"/>
          </p:nvPr>
        </p:nvSpPr>
        <p:spPr>
          <a:xfrm>
            <a:off x="3581400" y="5943600"/>
            <a:ext cx="4114800" cy="429376"/>
          </a:xfrm>
        </p:spPr>
        <p:txBody>
          <a:bodyPr/>
          <a:lstStyle/>
          <a:p>
            <a:r>
              <a:rPr lang="en-US" altLang="en-US" dirty="0"/>
              <a:t>or in the form of a graph </a:t>
            </a:r>
            <a:r>
              <a:rPr lang="en-US" altLang="en-US" i="1" dirty="0"/>
              <a:t>x</a:t>
            </a:r>
            <a:r>
              <a:rPr lang="en-US" altLang="en-US" dirty="0"/>
              <a:t> vs. </a:t>
            </a:r>
            <a:r>
              <a:rPr lang="en-US" altLang="en-US" i="1" dirty="0"/>
              <a:t>t</a:t>
            </a:r>
            <a:r>
              <a:rPr lang="en-US" altLang="en-US" dirty="0"/>
              <a:t>.</a:t>
            </a:r>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86"/>
            <a:ext cx="8229600" cy="746760"/>
          </a:xfrm>
        </p:spPr>
        <p:txBody>
          <a:bodyPr/>
          <a:lstStyle/>
          <a:p>
            <a:r>
              <a:rPr lang="en-US" altLang="en-US" sz="4000" b="1" dirty="0">
                <a:ea typeface="ＭＳ Ｐゴシック" pitchFamily="34" charset="-128"/>
              </a:rPr>
              <a:t>Sample Problem 11.16 </a:t>
            </a:r>
            <a:r>
              <a:rPr lang="en-US" altLang="en-US" sz="900" dirty="0">
                <a:ea typeface="ＭＳ Ｐゴシック" pitchFamily="34" charset="-128"/>
              </a:rPr>
              <a:t>3</a:t>
            </a:r>
            <a:endParaRPr lang="en-US" dirty="0"/>
          </a:p>
        </p:txBody>
      </p:sp>
      <p:sp>
        <p:nvSpPr>
          <p:cNvPr id="5" name="Text Box 9"/>
          <p:cNvSpPr txBox="1">
            <a:spLocks noChangeArrowheads="1"/>
          </p:cNvSpPr>
          <p:nvPr/>
        </p:nvSpPr>
        <p:spPr bwMode="auto">
          <a:xfrm>
            <a:off x="4357688" y="927100"/>
            <a:ext cx="4830762"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Reflect and Think: </a:t>
            </a:r>
            <a:endParaRPr lang="en-US" altLang="en-US" b="1" dirty="0">
              <a:solidFill>
                <a:srgbClr val="00B050"/>
              </a:solidFill>
            </a:endParaRPr>
          </a:p>
          <a:p>
            <a:pPr marL="0" indent="0" eaLnBrk="1" hangingPunct="1">
              <a:spcBef>
                <a:spcPct val="50000"/>
              </a:spcBef>
            </a:pPr>
            <a:r>
              <a:rPr lang="en-US" altLang="en-US" dirty="0"/>
              <a:t>The tangential component of acceleration is opposite the direction of motion, and the normal component of acceleration points to the center of curvature, which is what you would expect for slowing down on a curved path. Attempting to do the problem in Cartesian coordinates is quite difficult.</a:t>
            </a:r>
          </a:p>
        </p:txBody>
      </p:sp>
      <p:pic>
        <p:nvPicPr>
          <p:cNvPr id="6" name="Picture 3" descr="bee29230_sp11010a"/>
          <p:cNvPicPr>
            <a:picLocks noChangeAspect="1" noChangeArrowheads="1"/>
          </p:cNvPicPr>
          <p:nvPr/>
        </p:nvPicPr>
        <p:blipFill>
          <a:blip r:embed="rId2"/>
          <a:stretch>
            <a:fillRect/>
          </a:stretch>
        </p:blipFill>
        <p:spPr bwMode="auto">
          <a:xfrm>
            <a:off x="599803" y="1127125"/>
            <a:ext cx="301362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13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Tangential and Normal Components </a:t>
            </a:r>
            <a:r>
              <a:rPr lang="en-US" altLang="en-US" sz="1000" dirty="0">
                <a:ea typeface="ＭＳ Ｐゴシック" pitchFamily="34" charset="-128"/>
              </a:rPr>
              <a:t>6</a:t>
            </a:r>
            <a:endParaRPr lang="en-US" dirty="0"/>
          </a:p>
        </p:txBody>
      </p:sp>
      <p:sp>
        <p:nvSpPr>
          <p:cNvPr id="3" name="Content Placeholder 2"/>
          <p:cNvSpPr>
            <a:spLocks noGrp="1"/>
          </p:cNvSpPr>
          <p:nvPr>
            <p:ph idx="1"/>
          </p:nvPr>
        </p:nvSpPr>
        <p:spPr>
          <a:xfrm>
            <a:off x="228600" y="1329908"/>
            <a:ext cx="7162800" cy="1718092"/>
          </a:xfrm>
        </p:spPr>
        <p:txBody>
          <a:bodyPr/>
          <a:lstStyle/>
          <a:p>
            <a:r>
              <a:rPr lang="en-US" altLang="en-US" sz="2000" b="1" dirty="0"/>
              <a:t>In 2001, a race scheduled at the Texas Motor Speedway was cancelled because the normal accelerations were too high and caused some drivers to experience excessive g-loads (similar to fighter pilots) and possibly pass out. </a:t>
            </a:r>
            <a:r>
              <a:rPr lang="en-US" altLang="en-US" sz="2000" b="1" dirty="0">
                <a:solidFill>
                  <a:srgbClr val="C00000"/>
                </a:solidFill>
              </a:rPr>
              <a:t>What are some things that could be done to solve this problem?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31" y="3200400"/>
            <a:ext cx="4596669" cy="3060283"/>
          </a:xfrm>
          <a:prstGeom prst="rect">
            <a:avLst/>
          </a:prstGeom>
        </p:spPr>
      </p:pic>
      <p:sp>
        <p:nvSpPr>
          <p:cNvPr id="6" name="Content Placeholder 5"/>
          <p:cNvSpPr>
            <a:spLocks noGrp="1"/>
          </p:cNvSpPr>
          <p:nvPr>
            <p:ph idx="13"/>
          </p:nvPr>
        </p:nvSpPr>
        <p:spPr>
          <a:xfrm>
            <a:off x="5410200" y="3255109"/>
            <a:ext cx="3505200" cy="2078891"/>
          </a:xfrm>
        </p:spPr>
        <p:txBody>
          <a:bodyPr/>
          <a:lstStyle/>
          <a:p>
            <a:pPr marL="292608" indent="-292608">
              <a:spcBef>
                <a:spcPts val="0"/>
              </a:spcBef>
              <a:spcAft>
                <a:spcPts val="0"/>
              </a:spcAft>
              <a:defRPr/>
            </a:pPr>
            <a:r>
              <a:rPr lang="en-US" sz="2000" b="1" dirty="0"/>
              <a:t>Some possibilities:</a:t>
            </a:r>
          </a:p>
          <a:p>
            <a:pPr marL="292608" indent="-292608">
              <a:spcBef>
                <a:spcPts val="0"/>
              </a:spcBef>
              <a:spcAft>
                <a:spcPts val="0"/>
              </a:spcAft>
              <a:defRPr/>
            </a:pPr>
            <a:r>
              <a:rPr lang="en-US" sz="2000" b="1" dirty="0"/>
              <a:t>Reduce the allowed speed </a:t>
            </a:r>
          </a:p>
          <a:p>
            <a:pPr>
              <a:spcBef>
                <a:spcPts val="0"/>
              </a:spcBef>
              <a:spcAft>
                <a:spcPts val="0"/>
              </a:spcAft>
              <a:defRPr/>
            </a:pPr>
            <a:r>
              <a:rPr lang="en-US" sz="2000" b="1" dirty="0"/>
              <a:t>Increase the turn radius (difficult and costly)</a:t>
            </a:r>
          </a:p>
          <a:p>
            <a:pPr marL="292608" indent="-292608">
              <a:spcBef>
                <a:spcPts val="0"/>
              </a:spcBef>
              <a:spcAft>
                <a:spcPts val="0"/>
              </a:spcAft>
              <a:defRPr/>
            </a:pPr>
            <a:r>
              <a:rPr lang="en-US" sz="2000" b="1" dirty="0"/>
              <a:t>Have the racers wear </a:t>
            </a:r>
            <a:r>
              <a:rPr lang="en-US" sz="2000" b="1" dirty="0" err="1"/>
              <a:t>g-suits</a:t>
            </a:r>
            <a:endParaRPr lang="en-US" sz="2000" b="1" dirty="0"/>
          </a:p>
        </p:txBody>
      </p:sp>
      <p:sp>
        <p:nvSpPr>
          <p:cNvPr id="5" name="Text Placeholder 4"/>
          <p:cNvSpPr>
            <a:spLocks noGrp="1"/>
          </p:cNvSpPr>
          <p:nvPr>
            <p:ph type="body" sz="quarter" idx="11"/>
          </p:nvPr>
        </p:nvSpPr>
        <p:spPr/>
        <p:txBody>
          <a:bodyPr/>
          <a:lstStyle/>
          <a:p>
            <a:r>
              <a:rPr lang="en-US" dirty="0"/>
              <a:t>© Glow Images RF</a:t>
            </a:r>
          </a:p>
        </p:txBody>
      </p:sp>
    </p:spTree>
    <p:extLst>
      <p:ext uri="{BB962C8B-B14F-4D97-AF65-F5344CB8AC3E}">
        <p14:creationId xmlns:p14="http://schemas.microsoft.com/office/powerpoint/2010/main" val="139212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13</a:t>
            </a:r>
            <a:endParaRPr lang="en-US" sz="1000" dirty="0"/>
          </a:p>
        </p:txBody>
      </p:sp>
      <p:pic>
        <p:nvPicPr>
          <p:cNvPr id="23" name="Picture 22" descr="Cab is located 8 m away from the center of r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544900"/>
            <a:ext cx="3582632" cy="1731700"/>
          </a:xfrm>
          <a:prstGeom prst="rect">
            <a:avLst/>
          </a:prstGeom>
        </p:spPr>
      </p:pic>
      <p:sp>
        <p:nvSpPr>
          <p:cNvPr id="16" name="Content Placeholder 15"/>
          <p:cNvSpPr>
            <a:spLocks noGrp="1"/>
          </p:cNvSpPr>
          <p:nvPr>
            <p:ph idx="17"/>
          </p:nvPr>
        </p:nvSpPr>
        <p:spPr>
          <a:xfrm>
            <a:off x="180739" y="3505200"/>
            <a:ext cx="3705461" cy="669386"/>
          </a:xfrm>
        </p:spPr>
        <p:txBody>
          <a:bodyPr/>
          <a:lstStyle/>
          <a:p>
            <a:r>
              <a:rPr lang="en-US" altLang="en-US" sz="2000" dirty="0"/>
              <a:t>The tangential acceleration of the centrifuge cab is given by</a:t>
            </a:r>
          </a:p>
        </p:txBody>
      </p:sp>
      <p:graphicFrame>
        <p:nvGraphicFramePr>
          <p:cNvPr id="20" name="Object 6"/>
          <p:cNvGraphicFramePr>
            <a:graphicFrameLocks noChangeAspect="1"/>
          </p:cNvGraphicFramePr>
          <p:nvPr>
            <p:extLst>
              <p:ext uri="{D42A27DB-BD31-4B8C-83A1-F6EECF244321}">
                <p14:modId xmlns:p14="http://schemas.microsoft.com/office/powerpoint/2010/main" val="3586778022"/>
              </p:ext>
            </p:extLst>
          </p:nvPr>
        </p:nvGraphicFramePr>
        <p:xfrm>
          <a:off x="990600" y="4211566"/>
          <a:ext cx="1775114" cy="411307"/>
        </p:xfrm>
        <a:graphic>
          <a:graphicData uri="http://schemas.openxmlformats.org/presentationml/2006/ole">
            <mc:AlternateContent xmlns:mc="http://schemas.openxmlformats.org/markup-compatibility/2006">
              <mc:Choice xmlns:v="urn:schemas-microsoft-com:vml" Requires="v">
                <p:oleObj spid="_x0000_s75106" name="Equation" r:id="rId4" imgW="1040948" imgH="241195" progId="">
                  <p:embed/>
                </p:oleObj>
              </mc:Choice>
              <mc:Fallback>
                <p:oleObj name="Equation" r:id="rId4" imgW="1040948" imgH="24119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211566"/>
                        <a:ext cx="1775114" cy="411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ontent Placeholder 16"/>
          <p:cNvSpPr>
            <a:spLocks noGrp="1"/>
          </p:cNvSpPr>
          <p:nvPr>
            <p:ph idx="18"/>
          </p:nvPr>
        </p:nvSpPr>
        <p:spPr>
          <a:xfrm>
            <a:off x="228600" y="4658587"/>
            <a:ext cx="3490154" cy="343501"/>
          </a:xfrm>
        </p:spPr>
        <p:txBody>
          <a:bodyPr/>
          <a:lstStyle/>
          <a:p>
            <a:r>
              <a:rPr lang="en-US" altLang="en-US" sz="2000" dirty="0"/>
              <a:t>where </a:t>
            </a:r>
            <a:r>
              <a:rPr lang="en-US" altLang="en-US" sz="2000" i="1" dirty="0"/>
              <a:t>t</a:t>
            </a:r>
            <a:r>
              <a:rPr lang="en-US" altLang="en-US" sz="2000" dirty="0"/>
              <a:t> is in seconds and </a:t>
            </a:r>
            <a:r>
              <a:rPr lang="en-US" altLang="en-US" sz="2000" i="1" dirty="0"/>
              <a:t>a</a:t>
            </a:r>
            <a:r>
              <a:rPr lang="en-US" altLang="en-US" sz="2000" i="1" baseline="-25000" dirty="0"/>
              <a:t>t</a:t>
            </a:r>
            <a:r>
              <a:rPr lang="en-US" altLang="en-US" sz="2000" dirty="0"/>
              <a:t> is in</a:t>
            </a:r>
            <a:endParaRPr lang="en-US" sz="2000" dirty="0"/>
          </a:p>
        </p:txBody>
      </p:sp>
      <p:graphicFrame>
        <p:nvGraphicFramePr>
          <p:cNvPr id="21" name="Object 20"/>
          <p:cNvGraphicFramePr>
            <a:graphicFrameLocks noChangeAspect="1"/>
          </p:cNvGraphicFramePr>
          <p:nvPr>
            <p:extLst>
              <p:ext uri="{D42A27DB-BD31-4B8C-83A1-F6EECF244321}">
                <p14:modId xmlns:p14="http://schemas.microsoft.com/office/powerpoint/2010/main" val="3390935994"/>
              </p:ext>
            </p:extLst>
          </p:nvPr>
        </p:nvGraphicFramePr>
        <p:xfrm>
          <a:off x="315636" y="5008868"/>
          <a:ext cx="674964" cy="327256"/>
        </p:xfrm>
        <a:graphic>
          <a:graphicData uri="http://schemas.openxmlformats.org/presentationml/2006/ole">
            <mc:AlternateContent xmlns:mc="http://schemas.openxmlformats.org/markup-compatibility/2006">
              <mc:Choice xmlns:v="urn:schemas-microsoft-com:vml" Requires="v">
                <p:oleObj spid="_x0000_s75107" name="Equation" r:id="rId6" imgW="419040" imgH="203040" progId="Equation.DSMT4">
                  <p:embed/>
                </p:oleObj>
              </mc:Choice>
              <mc:Fallback>
                <p:oleObj name="Equation" r:id="rId6" imgW="419040" imgH="203040" progId="Equation.DSMT4">
                  <p:embed/>
                  <p:pic>
                    <p:nvPicPr>
                      <p:cNvPr id="0" name=""/>
                      <p:cNvPicPr/>
                      <p:nvPr/>
                    </p:nvPicPr>
                    <p:blipFill>
                      <a:blip r:embed="rId7"/>
                      <a:stretch>
                        <a:fillRect/>
                      </a:stretch>
                    </p:blipFill>
                    <p:spPr>
                      <a:xfrm>
                        <a:off x="315636" y="5008868"/>
                        <a:ext cx="674964" cy="327256"/>
                      </a:xfrm>
                      <a:prstGeom prst="rect">
                        <a:avLst/>
                      </a:prstGeom>
                    </p:spPr>
                  </p:pic>
                </p:oleObj>
              </mc:Fallback>
            </mc:AlternateContent>
          </a:graphicData>
        </a:graphic>
      </p:graphicFrame>
      <p:sp>
        <p:nvSpPr>
          <p:cNvPr id="18" name="Content Placeholder 17"/>
          <p:cNvSpPr>
            <a:spLocks noGrp="1"/>
          </p:cNvSpPr>
          <p:nvPr>
            <p:ph idx="19"/>
          </p:nvPr>
        </p:nvSpPr>
        <p:spPr>
          <a:xfrm>
            <a:off x="914400" y="4994696"/>
            <a:ext cx="2971800" cy="377851"/>
          </a:xfrm>
        </p:spPr>
        <p:txBody>
          <a:bodyPr/>
          <a:lstStyle/>
          <a:p>
            <a:r>
              <a:rPr lang="en-US" altLang="en-US" sz="2000" dirty="0"/>
              <a:t>If the centrifuge starts from</a:t>
            </a:r>
          </a:p>
        </p:txBody>
      </p:sp>
      <p:sp>
        <p:nvSpPr>
          <p:cNvPr id="22" name="Content Placeholder 2"/>
          <p:cNvSpPr>
            <a:spLocks noGrp="1"/>
          </p:cNvSpPr>
          <p:nvPr>
            <p:ph idx="1"/>
          </p:nvPr>
        </p:nvSpPr>
        <p:spPr>
          <a:xfrm>
            <a:off x="268862" y="5283678"/>
            <a:ext cx="4040034" cy="1078054"/>
          </a:xfrm>
        </p:spPr>
        <p:txBody>
          <a:bodyPr/>
          <a:lstStyle/>
          <a:p>
            <a:r>
              <a:rPr lang="en-US" altLang="en-US" sz="2000" dirty="0"/>
              <a:t>rest, determine the total acceleration magnitude of the cab after 10 seconds.</a:t>
            </a:r>
          </a:p>
        </p:txBody>
      </p:sp>
      <p:sp>
        <p:nvSpPr>
          <p:cNvPr id="3" name="Content Placeholder 2"/>
          <p:cNvSpPr>
            <a:spLocks noGrp="1"/>
          </p:cNvSpPr>
          <p:nvPr>
            <p:ph idx="1"/>
          </p:nvPr>
        </p:nvSpPr>
        <p:spPr>
          <a:xfrm>
            <a:off x="4367508" y="1047450"/>
            <a:ext cx="1628184" cy="436115"/>
          </a:xfrm>
        </p:spPr>
        <p:txBody>
          <a:bodyPr/>
          <a:lstStyle/>
          <a:p>
            <a:r>
              <a:rPr lang="en-US" altLang="en-US" sz="2000" b="1" dirty="0">
                <a:solidFill>
                  <a:srgbClr val="AD0B1E"/>
                </a:solidFill>
              </a:rPr>
              <a:t>Strategy:</a:t>
            </a:r>
          </a:p>
        </p:txBody>
      </p:sp>
      <p:sp>
        <p:nvSpPr>
          <p:cNvPr id="12" name="Content Placeholder 11"/>
          <p:cNvSpPr>
            <a:spLocks noGrp="1"/>
          </p:cNvSpPr>
          <p:nvPr>
            <p:ph idx="13"/>
          </p:nvPr>
        </p:nvSpPr>
        <p:spPr>
          <a:xfrm>
            <a:off x="4539914" y="1755749"/>
            <a:ext cx="4223086" cy="377851"/>
          </a:xfrm>
        </p:spPr>
        <p:txBody>
          <a:bodyPr/>
          <a:lstStyle/>
          <a:p>
            <a:pPr marL="292608" indent="-292608">
              <a:buFont typeface="Arial" panose="020B0604020202020204" pitchFamily="34" charset="0"/>
              <a:buChar char="•"/>
            </a:pPr>
            <a:r>
              <a:rPr lang="en-US" altLang="en-US" sz="2000" dirty="0"/>
              <a:t>Define your coordinate system.</a:t>
            </a:r>
          </a:p>
        </p:txBody>
      </p:sp>
      <p:sp>
        <p:nvSpPr>
          <p:cNvPr id="13" name="Content Placeholder 12"/>
          <p:cNvSpPr>
            <a:spLocks noGrp="1"/>
          </p:cNvSpPr>
          <p:nvPr>
            <p:ph idx="14"/>
          </p:nvPr>
        </p:nvSpPr>
        <p:spPr>
          <a:xfrm>
            <a:off x="4539914" y="2302414"/>
            <a:ext cx="4299286" cy="669386"/>
          </a:xfrm>
        </p:spPr>
        <p:txBody>
          <a:bodyPr/>
          <a:lstStyle/>
          <a:p>
            <a:pPr marL="292608" indent="-292608">
              <a:spcBef>
                <a:spcPct val="50000"/>
              </a:spcBef>
              <a:buFont typeface="Arial" panose="020B0604020202020204" pitchFamily="34" charset="0"/>
              <a:buChar char="•"/>
            </a:pPr>
            <a:r>
              <a:rPr lang="en-US" altLang="en-US" sz="2000" dirty="0"/>
              <a:t>Calculate the tangential velocity and tangential acceleration.</a:t>
            </a:r>
          </a:p>
        </p:txBody>
      </p:sp>
      <p:sp>
        <p:nvSpPr>
          <p:cNvPr id="14" name="Content Placeholder 13"/>
          <p:cNvSpPr>
            <a:spLocks noGrp="1"/>
          </p:cNvSpPr>
          <p:nvPr>
            <p:ph idx="15"/>
          </p:nvPr>
        </p:nvSpPr>
        <p:spPr>
          <a:xfrm>
            <a:off x="4539914" y="3064414"/>
            <a:ext cx="4070686" cy="460137"/>
          </a:xfrm>
        </p:spPr>
        <p:txBody>
          <a:bodyPr/>
          <a:lstStyle/>
          <a:p>
            <a:pPr marL="292608" indent="-292608">
              <a:buFont typeface="Arial" panose="020B0604020202020204" pitchFamily="34" charset="0"/>
              <a:buChar char="•"/>
            </a:pPr>
            <a:r>
              <a:rPr lang="en-US" altLang="en-US" sz="2000" dirty="0"/>
              <a:t>Calculate the normal acceleration.</a:t>
            </a:r>
          </a:p>
        </p:txBody>
      </p:sp>
      <p:sp>
        <p:nvSpPr>
          <p:cNvPr id="15" name="Content Placeholder 14"/>
          <p:cNvSpPr>
            <a:spLocks noGrp="1"/>
          </p:cNvSpPr>
          <p:nvPr>
            <p:ph idx="16"/>
          </p:nvPr>
        </p:nvSpPr>
        <p:spPr>
          <a:xfrm>
            <a:off x="4539914" y="3617165"/>
            <a:ext cx="4070686" cy="802435"/>
          </a:xfrm>
        </p:spPr>
        <p:txBody>
          <a:bodyPr/>
          <a:lstStyle/>
          <a:p>
            <a:pPr marL="292608" indent="-292608">
              <a:buFont typeface="Arial" panose="020B0604020202020204" pitchFamily="34" charset="0"/>
              <a:buChar char="•"/>
            </a:pPr>
            <a:r>
              <a:rPr lang="en-US" altLang="en-US" sz="2000" dirty="0"/>
              <a:t>Determine overall acceleration magnitude. </a:t>
            </a:r>
            <a:endParaRPr lang="en-US" altLang="en-US" sz="2000" i="1" dirty="0"/>
          </a:p>
        </p:txBody>
      </p:sp>
    </p:spTree>
    <p:extLst>
      <p:ext uri="{BB962C8B-B14F-4D97-AF65-F5344CB8AC3E}">
        <p14:creationId xmlns:p14="http://schemas.microsoft.com/office/powerpoint/2010/main" val="30144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3" grpId="0" build="p"/>
      <p:bldP spid="14" grpId="0" build="p"/>
      <p:bldP spid="1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14</a:t>
            </a:r>
            <a:endParaRPr lang="en-US" dirty="0"/>
          </a:p>
        </p:txBody>
      </p:sp>
      <p:pic>
        <p:nvPicPr>
          <p:cNvPr id="20" name="Picture 19" descr="Cab is located 8 m away from the center of rotation. Normal unit vector points towards center of r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039500"/>
            <a:ext cx="4341855" cy="2095357"/>
          </a:xfrm>
          <a:prstGeom prst="rect">
            <a:avLst/>
          </a:prstGeom>
        </p:spPr>
      </p:pic>
      <p:pic>
        <p:nvPicPr>
          <p:cNvPr id="21" name="Picture 20" descr="Tangential unit vector points in direction of motion, tangent to circular pat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3521442"/>
            <a:ext cx="1942619" cy="2041158"/>
          </a:xfrm>
          <a:prstGeom prst="rect">
            <a:avLst/>
          </a:prstGeom>
        </p:spPr>
      </p:pic>
      <p:sp>
        <p:nvSpPr>
          <p:cNvPr id="3" name="Content Placeholder 2"/>
          <p:cNvSpPr>
            <a:spLocks noGrp="1"/>
          </p:cNvSpPr>
          <p:nvPr>
            <p:ph idx="1"/>
          </p:nvPr>
        </p:nvSpPr>
        <p:spPr>
          <a:xfrm>
            <a:off x="457200" y="838200"/>
            <a:ext cx="3172867" cy="377851"/>
          </a:xfrm>
        </p:spPr>
        <p:txBody>
          <a:bodyPr/>
          <a:lstStyle/>
          <a:p>
            <a:r>
              <a:rPr lang="en-US" sz="2000" b="1" dirty="0">
                <a:solidFill>
                  <a:srgbClr val="C00000"/>
                </a:solidFill>
              </a:rPr>
              <a:t>Modeling and Analysis:</a:t>
            </a:r>
          </a:p>
        </p:txBody>
      </p:sp>
      <p:sp>
        <p:nvSpPr>
          <p:cNvPr id="6" name="Content Placeholder 5"/>
          <p:cNvSpPr>
            <a:spLocks noGrp="1"/>
          </p:cNvSpPr>
          <p:nvPr>
            <p:ph idx="13"/>
          </p:nvPr>
        </p:nvSpPr>
        <p:spPr>
          <a:xfrm>
            <a:off x="472246" y="1253704"/>
            <a:ext cx="3490154" cy="343501"/>
          </a:xfrm>
        </p:spPr>
        <p:txBody>
          <a:bodyPr/>
          <a:lstStyle/>
          <a:p>
            <a:r>
              <a:rPr lang="en-US" altLang="en-US" sz="2000" b="1" dirty="0">
                <a:solidFill>
                  <a:srgbClr val="C00000"/>
                </a:solidFill>
              </a:rPr>
              <a:t>Define your coordinate system</a:t>
            </a:r>
          </a:p>
        </p:txBody>
      </p:sp>
      <p:sp>
        <p:nvSpPr>
          <p:cNvPr id="7" name="Content Placeholder 6"/>
          <p:cNvSpPr>
            <a:spLocks noGrp="1"/>
          </p:cNvSpPr>
          <p:nvPr>
            <p:ph idx="14"/>
          </p:nvPr>
        </p:nvSpPr>
        <p:spPr>
          <a:xfrm>
            <a:off x="508957" y="1676400"/>
            <a:ext cx="3505200" cy="736325"/>
          </a:xfrm>
        </p:spPr>
        <p:txBody>
          <a:bodyPr/>
          <a:lstStyle/>
          <a:p>
            <a:r>
              <a:rPr lang="en-US" altLang="en-US" sz="2000" dirty="0"/>
              <a:t>In the side view, the tangential direction points into the “page”.</a:t>
            </a:r>
          </a:p>
        </p:txBody>
      </p:sp>
      <p:sp>
        <p:nvSpPr>
          <p:cNvPr id="8" name="Content Placeholder 7"/>
          <p:cNvSpPr>
            <a:spLocks noGrp="1"/>
          </p:cNvSpPr>
          <p:nvPr>
            <p:ph idx="15"/>
          </p:nvPr>
        </p:nvSpPr>
        <p:spPr>
          <a:xfrm>
            <a:off x="508958" y="2362200"/>
            <a:ext cx="3863612" cy="377851"/>
          </a:xfrm>
        </p:spPr>
        <p:txBody>
          <a:bodyPr/>
          <a:lstStyle/>
          <a:p>
            <a:r>
              <a:rPr lang="en-US" altLang="en-US" sz="2000" b="1" dirty="0">
                <a:solidFill>
                  <a:srgbClr val="C00000"/>
                </a:solidFill>
              </a:rPr>
              <a:t>Determine the tangential velocity</a:t>
            </a:r>
          </a:p>
        </p:txBody>
      </p:sp>
      <p:graphicFrame>
        <p:nvGraphicFramePr>
          <p:cNvPr id="14" name="Object 13"/>
          <p:cNvGraphicFramePr>
            <a:graphicFrameLocks noChangeAspect="1"/>
          </p:cNvGraphicFramePr>
          <p:nvPr>
            <p:extLst>
              <p:ext uri="{D42A27DB-BD31-4B8C-83A1-F6EECF244321}">
                <p14:modId xmlns:p14="http://schemas.microsoft.com/office/powerpoint/2010/main" val="1088350227"/>
              </p:ext>
            </p:extLst>
          </p:nvPr>
        </p:nvGraphicFramePr>
        <p:xfrm>
          <a:off x="1140350" y="2819400"/>
          <a:ext cx="760950" cy="303068"/>
        </p:xfrm>
        <a:graphic>
          <a:graphicData uri="http://schemas.openxmlformats.org/presentationml/2006/ole">
            <mc:AlternateContent xmlns:mc="http://schemas.openxmlformats.org/markup-compatibility/2006">
              <mc:Choice xmlns:v="urn:schemas-microsoft-com:vml" Requires="v">
                <p:oleObj spid="_x0000_s104464" name="Equation" r:id="rId5" imgW="571252" imgH="228501" progId="">
                  <p:embed/>
                </p:oleObj>
              </mc:Choice>
              <mc:Fallback>
                <p:oleObj name="Equation" r:id="rId5" imgW="571252" imgH="22850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350" y="2819400"/>
                        <a:ext cx="760950" cy="303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75233764"/>
              </p:ext>
            </p:extLst>
          </p:nvPr>
        </p:nvGraphicFramePr>
        <p:xfrm>
          <a:off x="990600" y="3198668"/>
          <a:ext cx="2620032" cy="438203"/>
        </p:xfrm>
        <a:graphic>
          <a:graphicData uri="http://schemas.openxmlformats.org/presentationml/2006/ole">
            <mc:AlternateContent xmlns:mc="http://schemas.openxmlformats.org/markup-compatibility/2006">
              <mc:Choice xmlns:v="urn:schemas-microsoft-com:vml" Requires="v">
                <p:oleObj spid="_x0000_s104465" name="Equation" r:id="rId7" imgW="1968500" imgH="330200" progId="">
                  <p:embed/>
                </p:oleObj>
              </mc:Choice>
              <mc:Fallback>
                <p:oleObj name="Equation" r:id="rId7" imgW="1968500" imgH="330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198668"/>
                        <a:ext cx="2620032" cy="438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79564335"/>
              </p:ext>
            </p:extLst>
          </p:nvPr>
        </p:nvGraphicFramePr>
        <p:xfrm>
          <a:off x="1143000" y="3692767"/>
          <a:ext cx="1961415" cy="369979"/>
        </p:xfrm>
        <a:graphic>
          <a:graphicData uri="http://schemas.openxmlformats.org/presentationml/2006/ole">
            <mc:AlternateContent xmlns:mc="http://schemas.openxmlformats.org/markup-compatibility/2006">
              <mc:Choice xmlns:v="urn:schemas-microsoft-com:vml" Requires="v">
                <p:oleObj spid="_x0000_s104466" name="Equation" r:id="rId9" imgW="1473200" imgH="279400" progId="">
                  <p:embed/>
                </p:oleObj>
              </mc:Choice>
              <mc:Fallback>
                <p:oleObj name="Equation" r:id="rId9" imgW="1473200" imgH="2794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3692767"/>
                        <a:ext cx="1961415" cy="369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p:cNvSpPr>
            <a:spLocks noGrp="1"/>
          </p:cNvSpPr>
          <p:nvPr>
            <p:ph idx="16"/>
          </p:nvPr>
        </p:nvSpPr>
        <p:spPr>
          <a:xfrm>
            <a:off x="472246" y="4114800"/>
            <a:ext cx="4252154" cy="343501"/>
          </a:xfrm>
        </p:spPr>
        <p:txBody>
          <a:bodyPr/>
          <a:lstStyle/>
          <a:p>
            <a:r>
              <a:rPr lang="en-US" altLang="en-US" sz="2000" b="1" dirty="0">
                <a:solidFill>
                  <a:srgbClr val="C00000"/>
                </a:solidFill>
              </a:rPr>
              <a:t>Determine the normal acceleration</a:t>
            </a:r>
          </a:p>
        </p:txBody>
      </p:sp>
      <p:graphicFrame>
        <p:nvGraphicFramePr>
          <p:cNvPr id="17" name="Object 16"/>
          <p:cNvGraphicFramePr>
            <a:graphicFrameLocks noChangeAspect="1"/>
          </p:cNvGraphicFramePr>
          <p:nvPr>
            <p:extLst>
              <p:ext uri="{D42A27DB-BD31-4B8C-83A1-F6EECF244321}">
                <p14:modId xmlns:p14="http://schemas.microsoft.com/office/powerpoint/2010/main" val="2818133888"/>
              </p:ext>
            </p:extLst>
          </p:nvPr>
        </p:nvGraphicFramePr>
        <p:xfrm>
          <a:off x="1066800" y="4572000"/>
          <a:ext cx="2572799" cy="604825"/>
        </p:xfrm>
        <a:graphic>
          <a:graphicData uri="http://schemas.openxmlformats.org/presentationml/2006/ole">
            <mc:AlternateContent xmlns:mc="http://schemas.openxmlformats.org/markup-compatibility/2006">
              <mc:Choice xmlns:v="urn:schemas-microsoft-com:vml" Requires="v">
                <p:oleObj spid="_x0000_s104467" name="Equation" r:id="rId11" imgW="1930320" imgH="457200" progId="Equation.DSMT4">
                  <p:embed/>
                </p:oleObj>
              </mc:Choice>
              <mc:Fallback>
                <p:oleObj name="Equation" r:id="rId11" imgW="1930320" imgH="457200" progId="Equation.DSMT4">
                  <p:embed/>
                  <p:pic>
                    <p:nvPicPr>
                      <p:cNvPr id="0" name=""/>
                      <p:cNvPicPr>
                        <a:picLocks noChangeAspect="1" noChangeArrowheads="1"/>
                      </p:cNvPicPr>
                      <p:nvPr/>
                    </p:nvPicPr>
                    <p:blipFill>
                      <a:blip r:embed="rId12"/>
                      <a:srcRect/>
                      <a:stretch>
                        <a:fillRect/>
                      </a:stretch>
                    </p:blipFill>
                    <p:spPr bwMode="auto">
                      <a:xfrm>
                        <a:off x="1066800" y="4572000"/>
                        <a:ext cx="2572799" cy="6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Content Placeholder 9"/>
          <p:cNvSpPr>
            <a:spLocks noGrp="1"/>
          </p:cNvSpPr>
          <p:nvPr>
            <p:ph idx="17"/>
          </p:nvPr>
        </p:nvSpPr>
        <p:spPr>
          <a:xfrm>
            <a:off x="508958" y="5181600"/>
            <a:ext cx="5134378" cy="377851"/>
          </a:xfrm>
        </p:spPr>
        <p:txBody>
          <a:bodyPr/>
          <a:lstStyle/>
          <a:p>
            <a:r>
              <a:rPr lang="en-US" altLang="en-US" sz="2000" b="1" dirty="0">
                <a:solidFill>
                  <a:srgbClr val="C00000"/>
                </a:solidFill>
              </a:rPr>
              <a:t>Determine the total acceleration magnitude</a:t>
            </a:r>
          </a:p>
        </p:txBody>
      </p:sp>
      <p:graphicFrame>
        <p:nvGraphicFramePr>
          <p:cNvPr id="18" name="Object 17"/>
          <p:cNvGraphicFramePr>
            <a:graphicFrameLocks noChangeAspect="1"/>
          </p:cNvGraphicFramePr>
          <p:nvPr>
            <p:extLst>
              <p:ext uri="{D42A27DB-BD31-4B8C-83A1-F6EECF244321}">
                <p14:modId xmlns:p14="http://schemas.microsoft.com/office/powerpoint/2010/main" val="2224123195"/>
              </p:ext>
            </p:extLst>
          </p:nvPr>
        </p:nvGraphicFramePr>
        <p:xfrm>
          <a:off x="711200" y="5795963"/>
          <a:ext cx="4219575" cy="528637"/>
        </p:xfrm>
        <a:graphic>
          <a:graphicData uri="http://schemas.openxmlformats.org/presentationml/2006/ole">
            <mc:AlternateContent xmlns:mc="http://schemas.openxmlformats.org/markup-compatibility/2006">
              <mc:Choice xmlns:v="urn:schemas-microsoft-com:vml" Requires="v">
                <p:oleObj spid="_x0000_s104468" name="Equation" r:id="rId13" imgW="2616200" imgH="330200" progId="Equation.DSMT4">
                  <p:embed/>
                </p:oleObj>
              </mc:Choice>
              <mc:Fallback>
                <p:oleObj name="Equation" r:id="rId13" imgW="2616200" imgH="330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1200" y="5795963"/>
                        <a:ext cx="4219575"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73690198"/>
              </p:ext>
            </p:extLst>
          </p:nvPr>
        </p:nvGraphicFramePr>
        <p:xfrm>
          <a:off x="6324600" y="5992812"/>
          <a:ext cx="1905000" cy="407988"/>
        </p:xfrm>
        <a:graphic>
          <a:graphicData uri="http://schemas.openxmlformats.org/presentationml/2006/ole">
            <mc:AlternateContent xmlns:mc="http://schemas.openxmlformats.org/markup-compatibility/2006">
              <mc:Choice xmlns:v="urn:schemas-microsoft-com:vml" Requires="v">
                <p:oleObj spid="_x0000_s104469" name="Equation" r:id="rId15" imgW="1180588" imgH="253890" progId="">
                  <p:embed/>
                </p:oleObj>
              </mc:Choice>
              <mc:Fallback>
                <p:oleObj name="Equation" r:id="rId15" imgW="1180588" imgH="25389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4600" y="5992812"/>
                        <a:ext cx="1905000" cy="407988"/>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29915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15</a:t>
            </a:r>
            <a:endParaRPr lang="en-US" dirty="0"/>
          </a:p>
        </p:txBody>
      </p:sp>
      <p:pic>
        <p:nvPicPr>
          <p:cNvPr id="10" name="Picture 9" descr="Cab is located 8 m away from the center of rot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368" y="1600200"/>
            <a:ext cx="3582632" cy="1731700"/>
          </a:xfrm>
          <a:prstGeom prst="rect">
            <a:avLst/>
          </a:prstGeom>
        </p:spPr>
      </p:pic>
      <p:sp>
        <p:nvSpPr>
          <p:cNvPr id="3" name="Content Placeholder 2"/>
          <p:cNvSpPr>
            <a:spLocks noGrp="1"/>
          </p:cNvSpPr>
          <p:nvPr>
            <p:ph idx="1"/>
          </p:nvPr>
        </p:nvSpPr>
        <p:spPr>
          <a:xfrm>
            <a:off x="457200" y="1066800"/>
            <a:ext cx="2383823" cy="373906"/>
          </a:xfrm>
        </p:spPr>
        <p:txBody>
          <a:bodyPr/>
          <a:lstStyle/>
          <a:p>
            <a:r>
              <a:rPr lang="en-US" sz="2000" b="1" dirty="0">
                <a:solidFill>
                  <a:srgbClr val="C00000"/>
                </a:solidFill>
              </a:rPr>
              <a:t>Reflect and Think:</a:t>
            </a:r>
          </a:p>
        </p:txBody>
      </p:sp>
      <p:sp>
        <p:nvSpPr>
          <p:cNvPr id="6" name="Content Placeholder 5"/>
          <p:cNvSpPr>
            <a:spLocks noGrp="1"/>
          </p:cNvSpPr>
          <p:nvPr>
            <p:ph idx="13"/>
          </p:nvPr>
        </p:nvSpPr>
        <p:spPr>
          <a:xfrm>
            <a:off x="457200" y="1500196"/>
            <a:ext cx="4495800" cy="2767004"/>
          </a:xfrm>
        </p:spPr>
        <p:txBody>
          <a:bodyPr/>
          <a:lstStyle/>
          <a:p>
            <a:r>
              <a:rPr lang="en-US" altLang="en-US" b="1" dirty="0">
                <a:solidFill>
                  <a:srgbClr val="AD0B1E"/>
                </a:solidFill>
              </a:rPr>
              <a:t>Notice that the normal acceleration is much higher than the tangential acceleration. What would happen if, for a given tangential velocity and acceleration, the arm radius was doubled?</a:t>
            </a:r>
          </a:p>
        </p:txBody>
      </p:sp>
      <p:sp>
        <p:nvSpPr>
          <p:cNvPr id="7" name="Content Placeholder 6"/>
          <p:cNvSpPr>
            <a:spLocks noGrp="1"/>
          </p:cNvSpPr>
          <p:nvPr>
            <p:ph idx="14"/>
          </p:nvPr>
        </p:nvSpPr>
        <p:spPr>
          <a:xfrm>
            <a:off x="457200" y="4378586"/>
            <a:ext cx="8229600" cy="1793614"/>
          </a:xfrm>
        </p:spPr>
        <p:txBody>
          <a:bodyPr/>
          <a:lstStyle/>
          <a:p>
            <a:pPr algn="just">
              <a:spcBef>
                <a:spcPts val="0"/>
              </a:spcBef>
              <a:spcAft>
                <a:spcPts val="0"/>
              </a:spcAft>
              <a:defRPr/>
            </a:pPr>
            <a:r>
              <a:rPr lang="en-US" sz="2800" dirty="0"/>
              <a:t>a) The accelerations would remain the same</a:t>
            </a:r>
          </a:p>
          <a:p>
            <a:pPr algn="just">
              <a:spcBef>
                <a:spcPts val="0"/>
              </a:spcBef>
              <a:spcAft>
                <a:spcPts val="0"/>
              </a:spcAft>
              <a:defRPr/>
            </a:pPr>
            <a:r>
              <a:rPr lang="en-US" sz="2800" dirty="0"/>
              <a:t>b) The </a:t>
            </a:r>
            <a:r>
              <a:rPr lang="en-US" sz="2800" i="1" dirty="0"/>
              <a:t>a</a:t>
            </a:r>
            <a:r>
              <a:rPr lang="en-US" sz="2800" i="1" baseline="-25000" dirty="0"/>
              <a:t>n</a:t>
            </a:r>
            <a:r>
              <a:rPr lang="en-US" sz="2800" dirty="0"/>
              <a:t> would increase and the </a:t>
            </a:r>
            <a:r>
              <a:rPr lang="en-US" sz="2800" i="1" dirty="0"/>
              <a:t>a</a:t>
            </a:r>
            <a:r>
              <a:rPr lang="en-US" sz="2800" i="1" baseline="-25000" dirty="0"/>
              <a:t>t</a:t>
            </a:r>
            <a:r>
              <a:rPr lang="en-US" sz="2800" dirty="0"/>
              <a:t> would decrease</a:t>
            </a:r>
          </a:p>
          <a:p>
            <a:pPr algn="just">
              <a:spcBef>
                <a:spcPts val="0"/>
              </a:spcBef>
              <a:spcAft>
                <a:spcPts val="0"/>
              </a:spcAft>
              <a:defRPr/>
            </a:pPr>
            <a:r>
              <a:rPr lang="en-US" sz="2800" dirty="0"/>
              <a:t>c) The </a:t>
            </a:r>
            <a:r>
              <a:rPr lang="en-US" sz="2800" i="1" dirty="0"/>
              <a:t>a</a:t>
            </a:r>
            <a:r>
              <a:rPr lang="en-US" sz="2800" i="1" baseline="-25000" dirty="0"/>
              <a:t>n</a:t>
            </a:r>
            <a:r>
              <a:rPr lang="en-US" sz="2800" dirty="0"/>
              <a:t> and </a:t>
            </a:r>
            <a:r>
              <a:rPr lang="en-US" sz="2800" i="1" dirty="0"/>
              <a:t>a</a:t>
            </a:r>
            <a:r>
              <a:rPr lang="en-US" sz="2800" i="1" baseline="-25000" dirty="0"/>
              <a:t>t</a:t>
            </a:r>
            <a:r>
              <a:rPr lang="en-US" sz="2800" dirty="0"/>
              <a:t> would both increase</a:t>
            </a:r>
          </a:p>
          <a:p>
            <a:pPr algn="just">
              <a:spcBef>
                <a:spcPts val="0"/>
              </a:spcBef>
              <a:spcAft>
                <a:spcPts val="0"/>
              </a:spcAft>
              <a:defRPr/>
            </a:pPr>
            <a:r>
              <a:rPr lang="en-US" sz="2800" dirty="0"/>
              <a:t>d) The </a:t>
            </a:r>
            <a:r>
              <a:rPr lang="en-US" sz="2800" i="1" dirty="0"/>
              <a:t>a</a:t>
            </a:r>
            <a:r>
              <a:rPr lang="en-US" sz="2800" i="1" baseline="-25000" dirty="0"/>
              <a:t>n</a:t>
            </a:r>
            <a:r>
              <a:rPr lang="en-US" sz="2800" dirty="0"/>
              <a:t> would decrease</a:t>
            </a:r>
            <a:endParaRPr lang="en-US" sz="2800" strike="sngStrike" dirty="0">
              <a:solidFill>
                <a:srgbClr val="0070C0"/>
              </a:solidFill>
            </a:endParaRPr>
          </a:p>
        </p:txBody>
      </p:sp>
    </p:spTree>
    <p:extLst>
      <p:ext uri="{BB962C8B-B14F-4D97-AF65-F5344CB8AC3E}">
        <p14:creationId xmlns:p14="http://schemas.microsoft.com/office/powerpoint/2010/main" val="97853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16</a:t>
            </a:r>
            <a:endParaRPr lang="en-US" dirty="0"/>
          </a:p>
        </p:txBody>
      </p:sp>
      <p:pic>
        <p:nvPicPr>
          <p:cNvPr id="10" name="Picture 9" descr="Cab is located 8 m away from the center of rot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368" y="1600200"/>
            <a:ext cx="3582632" cy="1731700"/>
          </a:xfrm>
          <a:prstGeom prst="rect">
            <a:avLst/>
          </a:prstGeom>
        </p:spPr>
      </p:pic>
      <p:sp>
        <p:nvSpPr>
          <p:cNvPr id="3" name="Content Placeholder 2"/>
          <p:cNvSpPr>
            <a:spLocks noGrp="1"/>
          </p:cNvSpPr>
          <p:nvPr>
            <p:ph idx="1"/>
          </p:nvPr>
        </p:nvSpPr>
        <p:spPr>
          <a:xfrm>
            <a:off x="457200" y="1066800"/>
            <a:ext cx="2383823" cy="373906"/>
          </a:xfrm>
        </p:spPr>
        <p:txBody>
          <a:bodyPr/>
          <a:lstStyle/>
          <a:p>
            <a:r>
              <a:rPr lang="en-US" sz="2000" b="1" dirty="0">
                <a:solidFill>
                  <a:srgbClr val="C00000"/>
                </a:solidFill>
              </a:rPr>
              <a:t>Reflect and Think:</a:t>
            </a:r>
          </a:p>
        </p:txBody>
      </p:sp>
      <p:sp>
        <p:nvSpPr>
          <p:cNvPr id="6" name="Content Placeholder 5"/>
          <p:cNvSpPr>
            <a:spLocks noGrp="1"/>
          </p:cNvSpPr>
          <p:nvPr>
            <p:ph idx="13"/>
          </p:nvPr>
        </p:nvSpPr>
        <p:spPr>
          <a:xfrm>
            <a:off x="457200" y="1500196"/>
            <a:ext cx="4495800" cy="2767004"/>
          </a:xfrm>
        </p:spPr>
        <p:txBody>
          <a:bodyPr/>
          <a:lstStyle/>
          <a:p>
            <a:r>
              <a:rPr lang="en-US" altLang="en-US" b="1" dirty="0">
                <a:solidFill>
                  <a:srgbClr val="AD0B1E"/>
                </a:solidFill>
              </a:rPr>
              <a:t>Notice that the normal acceleration is much higher than the tangential acceleration. What would happen if, for a given tangential velocity and acceleration, the arm radius was doubled?</a:t>
            </a:r>
          </a:p>
        </p:txBody>
      </p:sp>
      <p:sp>
        <p:nvSpPr>
          <p:cNvPr id="7" name="Content Placeholder 6"/>
          <p:cNvSpPr>
            <a:spLocks noGrp="1"/>
          </p:cNvSpPr>
          <p:nvPr>
            <p:ph idx="14"/>
          </p:nvPr>
        </p:nvSpPr>
        <p:spPr>
          <a:xfrm>
            <a:off x="457200" y="4378586"/>
            <a:ext cx="8229600" cy="1793614"/>
          </a:xfrm>
        </p:spPr>
        <p:txBody>
          <a:bodyPr/>
          <a:lstStyle/>
          <a:p>
            <a:pPr algn="just">
              <a:spcBef>
                <a:spcPts val="0"/>
              </a:spcBef>
              <a:spcAft>
                <a:spcPts val="0"/>
              </a:spcAft>
              <a:defRPr/>
            </a:pPr>
            <a:r>
              <a:rPr lang="en-US" sz="2800" dirty="0"/>
              <a:t>a) The accelerations would remain the same</a:t>
            </a:r>
          </a:p>
          <a:p>
            <a:pPr algn="just">
              <a:spcBef>
                <a:spcPts val="0"/>
              </a:spcBef>
              <a:spcAft>
                <a:spcPts val="0"/>
              </a:spcAft>
              <a:defRPr/>
            </a:pPr>
            <a:r>
              <a:rPr lang="en-US" sz="2800" dirty="0"/>
              <a:t>b) The </a:t>
            </a:r>
            <a:r>
              <a:rPr lang="en-US" sz="2800" i="1" dirty="0"/>
              <a:t>a</a:t>
            </a:r>
            <a:r>
              <a:rPr lang="en-US" sz="2800" i="1" baseline="-25000" dirty="0"/>
              <a:t>n</a:t>
            </a:r>
            <a:r>
              <a:rPr lang="en-US" sz="2800" dirty="0"/>
              <a:t> would increase and the </a:t>
            </a:r>
            <a:r>
              <a:rPr lang="en-US" sz="2800" i="1" dirty="0"/>
              <a:t>a</a:t>
            </a:r>
            <a:r>
              <a:rPr lang="en-US" sz="2800" i="1" baseline="-25000" dirty="0"/>
              <a:t>t</a:t>
            </a:r>
            <a:r>
              <a:rPr lang="en-US" sz="2800" dirty="0"/>
              <a:t> would decrease</a:t>
            </a:r>
          </a:p>
          <a:p>
            <a:pPr algn="just">
              <a:spcBef>
                <a:spcPts val="0"/>
              </a:spcBef>
              <a:spcAft>
                <a:spcPts val="0"/>
              </a:spcAft>
              <a:defRPr/>
            </a:pPr>
            <a:r>
              <a:rPr lang="en-US" sz="2800" dirty="0"/>
              <a:t>c) The </a:t>
            </a:r>
            <a:r>
              <a:rPr lang="en-US" sz="2800" i="1" dirty="0"/>
              <a:t>a</a:t>
            </a:r>
            <a:r>
              <a:rPr lang="en-US" sz="2800" i="1" baseline="-25000" dirty="0"/>
              <a:t>n</a:t>
            </a:r>
            <a:r>
              <a:rPr lang="en-US" sz="2800" dirty="0"/>
              <a:t> and </a:t>
            </a:r>
            <a:r>
              <a:rPr lang="en-US" sz="2800" i="1" dirty="0"/>
              <a:t>a</a:t>
            </a:r>
            <a:r>
              <a:rPr lang="en-US" sz="2800" i="1" baseline="-25000" dirty="0"/>
              <a:t>t</a:t>
            </a:r>
            <a:r>
              <a:rPr lang="en-US" sz="2800" dirty="0"/>
              <a:t> would both increase</a:t>
            </a:r>
          </a:p>
          <a:p>
            <a:pPr algn="just">
              <a:spcBef>
                <a:spcPts val="0"/>
              </a:spcBef>
              <a:spcAft>
                <a:spcPts val="0"/>
              </a:spcAft>
              <a:defRPr/>
            </a:pPr>
            <a:r>
              <a:rPr lang="en-US" sz="2800" dirty="0"/>
              <a:t>d) Answer: The </a:t>
            </a:r>
            <a:r>
              <a:rPr lang="en-US" sz="2800" i="1" dirty="0"/>
              <a:t>a</a:t>
            </a:r>
            <a:r>
              <a:rPr lang="en-US" sz="2800" i="1" baseline="-25000" dirty="0"/>
              <a:t>n</a:t>
            </a:r>
            <a:r>
              <a:rPr lang="en-US" sz="2800" dirty="0"/>
              <a:t> would decrease</a:t>
            </a:r>
            <a:endParaRPr lang="en-US" sz="2800" strike="sngStrike" dirty="0">
              <a:solidFill>
                <a:srgbClr val="0070C0"/>
              </a:solidFill>
            </a:endParaRPr>
          </a:p>
        </p:txBody>
      </p:sp>
      <p:sp>
        <p:nvSpPr>
          <p:cNvPr id="9" name="Rectangle 8"/>
          <p:cNvSpPr/>
          <p:nvPr/>
        </p:nvSpPr>
        <p:spPr>
          <a:xfrm>
            <a:off x="381000" y="5716587"/>
            <a:ext cx="7558087" cy="5318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5008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Radial and Transverse Components </a:t>
            </a:r>
            <a:r>
              <a:rPr lang="en-US" altLang="en-US" sz="1000" dirty="0">
                <a:ea typeface="ＭＳ Ｐゴシック" pitchFamily="34" charset="-128"/>
              </a:rPr>
              <a:t>1</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698" y="997642"/>
            <a:ext cx="3751032" cy="2507558"/>
          </a:xfrm>
          <a:prstGeom prst="rect">
            <a:avLst/>
          </a:prstGeom>
        </p:spPr>
      </p:pic>
      <p:sp>
        <p:nvSpPr>
          <p:cNvPr id="3" name="Content Placeholder 2"/>
          <p:cNvSpPr>
            <a:spLocks noGrp="1"/>
          </p:cNvSpPr>
          <p:nvPr>
            <p:ph idx="1"/>
          </p:nvPr>
        </p:nvSpPr>
        <p:spPr>
          <a:xfrm>
            <a:off x="457200" y="1018489"/>
            <a:ext cx="4724400" cy="1419911"/>
          </a:xfrm>
        </p:spPr>
        <p:txBody>
          <a:bodyPr/>
          <a:lstStyle/>
          <a:p>
            <a:r>
              <a:rPr lang="en-US" altLang="en-US" sz="2000" b="1" dirty="0"/>
              <a:t>The foot pedal on an elliptical machine rotates about and extends from a central pivot point. This motion can be analyzed using radial and transverse components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46" y="3962400"/>
            <a:ext cx="3815985" cy="2498190"/>
          </a:xfrm>
          <a:prstGeom prst="rect">
            <a:avLst/>
          </a:prstGeom>
        </p:spPr>
      </p:pic>
      <p:sp>
        <p:nvSpPr>
          <p:cNvPr id="6" name="Content Placeholder 5"/>
          <p:cNvSpPr>
            <a:spLocks noGrp="1"/>
          </p:cNvSpPr>
          <p:nvPr>
            <p:ph idx="13"/>
          </p:nvPr>
        </p:nvSpPr>
        <p:spPr>
          <a:xfrm>
            <a:off x="457200" y="2519172"/>
            <a:ext cx="4419600" cy="1290828"/>
          </a:xfrm>
        </p:spPr>
        <p:txBody>
          <a:bodyPr/>
          <a:lstStyle/>
          <a:p>
            <a:r>
              <a:rPr lang="en-US" altLang="en-US" sz="2000" b="1" dirty="0"/>
              <a:t>Fire truck ladders can rotate as well as extend; the motion of the end of the ladder can be analyzed using radial and transverse components.</a:t>
            </a:r>
          </a:p>
        </p:txBody>
      </p:sp>
      <p:sp>
        <p:nvSpPr>
          <p:cNvPr id="5" name="Text Placeholder 4"/>
          <p:cNvSpPr>
            <a:spLocks noGrp="1"/>
          </p:cNvSpPr>
          <p:nvPr>
            <p:ph type="body" sz="quarter" idx="11"/>
          </p:nvPr>
        </p:nvSpPr>
        <p:spPr/>
        <p:txBody>
          <a:bodyPr/>
          <a:lstStyle/>
          <a:p>
            <a:r>
              <a:rPr lang="en-US" dirty="0"/>
              <a:t>© Syracuse Newspapers/M </a:t>
            </a:r>
            <a:r>
              <a:rPr lang="en-US" dirty="0" err="1"/>
              <a:t>Greenlar</a:t>
            </a:r>
            <a:r>
              <a:rPr lang="en-US" dirty="0"/>
              <a:t>/The Image Works, © Fuse/ Getty Images RF</a:t>
            </a:r>
          </a:p>
        </p:txBody>
      </p:sp>
    </p:spTree>
    <p:extLst>
      <p:ext uri="{BB962C8B-B14F-4D97-AF65-F5344CB8AC3E}">
        <p14:creationId xmlns:p14="http://schemas.microsoft.com/office/powerpoint/2010/main" val="209352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3667"/>
          </a:xfrm>
        </p:spPr>
        <p:txBody>
          <a:bodyPr/>
          <a:lstStyle/>
          <a:p>
            <a:r>
              <a:rPr lang="en-US" altLang="en-US" sz="4000" b="1" dirty="0">
                <a:ea typeface="ＭＳ Ｐゴシック" pitchFamily="34" charset="-128"/>
              </a:rPr>
              <a:t>Radial and Transverse Components </a:t>
            </a:r>
            <a:r>
              <a:rPr lang="en-US" altLang="en-US" sz="900" dirty="0">
                <a:ea typeface="ＭＳ Ｐゴシック" pitchFamily="34" charset="-128"/>
              </a:rPr>
              <a:t>2</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463" y="1524000"/>
            <a:ext cx="2985337" cy="2910392"/>
          </a:xfrm>
          <a:prstGeom prst="rect">
            <a:avLst/>
          </a:prstGeom>
        </p:spPr>
      </p:pic>
      <p:sp>
        <p:nvSpPr>
          <p:cNvPr id="3" name="Content Placeholder 2"/>
          <p:cNvSpPr>
            <a:spLocks noGrp="1"/>
          </p:cNvSpPr>
          <p:nvPr>
            <p:ph idx="1"/>
          </p:nvPr>
        </p:nvSpPr>
        <p:spPr>
          <a:xfrm>
            <a:off x="761999" y="1295400"/>
            <a:ext cx="4088429" cy="1718092"/>
          </a:xfrm>
        </p:spPr>
        <p:txBody>
          <a:bodyPr/>
          <a:lstStyle/>
          <a:p>
            <a:pPr marL="292608" indent="-292608">
              <a:buFont typeface="Arial" panose="020B0604020202020204" pitchFamily="34" charset="0"/>
              <a:buChar char="•"/>
            </a:pPr>
            <a:r>
              <a:rPr lang="en-US" altLang="en-US" sz="2000" dirty="0"/>
              <a:t>The position of a particle </a:t>
            </a:r>
            <a:r>
              <a:rPr lang="en-US" altLang="en-US" sz="2000" i="1" dirty="0"/>
              <a:t>P</a:t>
            </a:r>
            <a:r>
              <a:rPr lang="en-US" altLang="en-US" sz="2000" dirty="0"/>
              <a:t> is expressed as a distance </a:t>
            </a:r>
            <a:r>
              <a:rPr lang="en-US" altLang="en-US" sz="2000" i="1" dirty="0"/>
              <a:t>r</a:t>
            </a:r>
            <a:r>
              <a:rPr lang="en-US" altLang="en-US" sz="2000" dirty="0"/>
              <a:t> from the origin </a:t>
            </a:r>
            <a:r>
              <a:rPr lang="en-US" altLang="en-US" sz="2000" i="1" dirty="0"/>
              <a:t>O</a:t>
            </a:r>
            <a:r>
              <a:rPr lang="en-US" altLang="en-US" sz="2000" dirty="0"/>
              <a:t> to </a:t>
            </a:r>
            <a:r>
              <a:rPr lang="en-US" altLang="en-US" sz="2000" i="1" dirty="0"/>
              <a:t>P – </a:t>
            </a:r>
            <a:r>
              <a:rPr lang="en-US" altLang="en-US" sz="2000" dirty="0"/>
              <a:t>this defines the radial direction </a:t>
            </a:r>
            <a:r>
              <a:rPr lang="en-US" altLang="en-US" sz="2000" b="1" dirty="0" err="1"/>
              <a:t>e</a:t>
            </a:r>
            <a:r>
              <a:rPr lang="en-US" altLang="en-US" sz="2000" b="1" baseline="-25000" dirty="0" err="1"/>
              <a:t>r</a:t>
            </a:r>
            <a:r>
              <a:rPr lang="en-US" altLang="en-US" sz="2000" b="1" baseline="-25000" dirty="0"/>
              <a:t>. </a:t>
            </a:r>
            <a:r>
              <a:rPr lang="en-US" altLang="en-US" sz="2000" dirty="0"/>
              <a:t>The transverse direction </a:t>
            </a:r>
            <a:r>
              <a:rPr lang="en-US" altLang="en-US" sz="2000" b="1" dirty="0" err="1"/>
              <a:t>e</a:t>
            </a:r>
            <a:r>
              <a:rPr lang="en-US" altLang="en-US" sz="2000" b="1" baseline="-25000" dirty="0" err="1"/>
              <a:t>q</a:t>
            </a:r>
            <a:r>
              <a:rPr lang="en-US" altLang="en-US" sz="2000" b="1" dirty="0"/>
              <a:t> </a:t>
            </a:r>
            <a:r>
              <a:rPr lang="en-US" altLang="en-US" sz="2000" dirty="0"/>
              <a:t>is perpendicular to </a:t>
            </a:r>
            <a:r>
              <a:rPr lang="en-US" altLang="en-US" sz="2000" b="1" dirty="0" err="1"/>
              <a:t>e</a:t>
            </a:r>
            <a:r>
              <a:rPr lang="en-US" altLang="en-US" sz="2000" b="1" baseline="-25000" dirty="0" err="1"/>
              <a:t>r</a:t>
            </a:r>
            <a:r>
              <a:rPr lang="en-US" altLang="en-US" sz="2000" dirty="0"/>
              <a:t>,</a:t>
            </a:r>
          </a:p>
        </p:txBody>
      </p:sp>
      <p:graphicFrame>
        <p:nvGraphicFramePr>
          <p:cNvPr id="10" name="Object 5"/>
          <p:cNvGraphicFramePr>
            <a:graphicFrameLocks noChangeAspect="1"/>
          </p:cNvGraphicFramePr>
          <p:nvPr>
            <p:extLst>
              <p:ext uri="{D42A27DB-BD31-4B8C-83A1-F6EECF244321}">
                <p14:modId xmlns:p14="http://schemas.microsoft.com/office/powerpoint/2010/main" val="1897315684"/>
              </p:ext>
            </p:extLst>
          </p:nvPr>
        </p:nvGraphicFramePr>
        <p:xfrm>
          <a:off x="1863310" y="3106526"/>
          <a:ext cx="917195" cy="388824"/>
        </p:xfrm>
        <a:graphic>
          <a:graphicData uri="http://schemas.openxmlformats.org/presentationml/2006/ole">
            <mc:AlternateContent xmlns:mc="http://schemas.openxmlformats.org/markup-compatibility/2006">
              <mc:Choice xmlns:v="urn:schemas-microsoft-com:vml" Requires="v">
                <p:oleObj spid="_x0000_s77303" name="Equation" r:id="rId4" imgW="748975" imgH="317362" progId="Equation.3">
                  <p:embed/>
                </p:oleObj>
              </mc:Choice>
              <mc:Fallback>
                <p:oleObj name="Equation" r:id="rId4" imgW="748975" imgH="3173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3310" y="3106526"/>
                        <a:ext cx="917195" cy="3888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762000" y="3810000"/>
            <a:ext cx="5178795" cy="452427"/>
          </a:xfrm>
        </p:spPr>
        <p:txBody>
          <a:bodyPr/>
          <a:lstStyle/>
          <a:p>
            <a:pPr marL="292608" indent="-292608">
              <a:buFont typeface="Arial" panose="020B0604020202020204" pitchFamily="34" charset="0"/>
              <a:buChar char="•"/>
            </a:pPr>
            <a:r>
              <a:rPr lang="en-US" altLang="en-US" sz="2000" dirty="0"/>
              <a:t>The particle velocity vector is:</a:t>
            </a:r>
          </a:p>
        </p:txBody>
      </p:sp>
      <p:graphicFrame>
        <p:nvGraphicFramePr>
          <p:cNvPr id="11" name="Object 7"/>
          <p:cNvGraphicFramePr>
            <a:graphicFrameLocks noChangeAspect="1"/>
          </p:cNvGraphicFramePr>
          <p:nvPr>
            <p:extLst>
              <p:ext uri="{D42A27DB-BD31-4B8C-83A1-F6EECF244321}">
                <p14:modId xmlns:p14="http://schemas.microsoft.com/office/powerpoint/2010/main" val="465467108"/>
              </p:ext>
            </p:extLst>
          </p:nvPr>
        </p:nvGraphicFramePr>
        <p:xfrm>
          <a:off x="1634259" y="4487378"/>
          <a:ext cx="1824182" cy="487795"/>
        </p:xfrm>
        <a:graphic>
          <a:graphicData uri="http://schemas.openxmlformats.org/presentationml/2006/ole">
            <mc:AlternateContent xmlns:mc="http://schemas.openxmlformats.org/markup-compatibility/2006">
              <mc:Choice xmlns:v="urn:schemas-microsoft-com:vml" Requires="v">
                <p:oleObj spid="_x0000_s77304" name="Equation" r:id="rId6" imgW="901309" imgH="241195" progId="">
                  <p:embed/>
                </p:oleObj>
              </mc:Choice>
              <mc:Fallback>
                <p:oleObj name="Equation" r:id="rId6" imgW="901309" imgH="24119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59" y="4487378"/>
                        <a:ext cx="1824182" cy="4877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762000" y="5172258"/>
            <a:ext cx="4905969" cy="390342"/>
          </a:xfrm>
        </p:spPr>
        <p:txBody>
          <a:bodyPr/>
          <a:lstStyle/>
          <a:p>
            <a:pPr marL="342900" indent="-342900">
              <a:buFont typeface="Arial" panose="020B0604020202020204" pitchFamily="34" charset="0"/>
              <a:buChar char="•"/>
            </a:pPr>
            <a:r>
              <a:rPr lang="en-US" altLang="en-US" sz="2000" dirty="0"/>
              <a:t>The particle acceleration vector is:</a:t>
            </a:r>
          </a:p>
        </p:txBody>
      </p:sp>
      <p:graphicFrame>
        <p:nvGraphicFramePr>
          <p:cNvPr id="12" name="Object 6"/>
          <p:cNvGraphicFramePr>
            <a:graphicFrameLocks noChangeAspect="1"/>
          </p:cNvGraphicFramePr>
          <p:nvPr>
            <p:extLst>
              <p:ext uri="{D42A27DB-BD31-4B8C-83A1-F6EECF244321}">
                <p14:modId xmlns:p14="http://schemas.microsoft.com/office/powerpoint/2010/main" val="4059807172"/>
              </p:ext>
            </p:extLst>
          </p:nvPr>
        </p:nvGraphicFramePr>
        <p:xfrm>
          <a:off x="1285770" y="5673304"/>
          <a:ext cx="3564659" cy="526763"/>
        </p:xfrm>
        <a:graphic>
          <a:graphicData uri="http://schemas.openxmlformats.org/presentationml/2006/ole">
            <mc:AlternateContent xmlns:mc="http://schemas.openxmlformats.org/markup-compatibility/2006">
              <mc:Choice xmlns:v="urn:schemas-microsoft-com:vml" Requires="v">
                <p:oleObj spid="_x0000_s77305" name="Equation" r:id="rId8" imgW="1892300" imgH="279400" progId="">
                  <p:embed/>
                </p:oleObj>
              </mc:Choice>
              <mc:Fallback>
                <p:oleObj name="Equation" r:id="rId8" imgW="1892300" imgH="2794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770" y="5673304"/>
                        <a:ext cx="3564659" cy="52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0341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Radial and Transverse Components </a:t>
            </a:r>
            <a:r>
              <a:rPr lang="en-US" altLang="en-US" sz="900" dirty="0">
                <a:ea typeface="ＭＳ Ｐゴシック" pitchFamily="34" charset="-128"/>
              </a:rPr>
              <a:t>3</a:t>
            </a:r>
            <a:endParaRPr lang="en-US" dirty="0"/>
          </a:p>
        </p:txBody>
      </p:sp>
      <p:pic>
        <p:nvPicPr>
          <p:cNvPr id="16" name="Picture 15" descr="The position of the particle is given by r time e_r. e_r points in the radial direction. e_theta is perpendicular to e_r and positive in the counterclockwise direction, like theta itsel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11" y="1318578"/>
            <a:ext cx="2242929" cy="2186622"/>
          </a:xfrm>
          <a:prstGeom prst="rect">
            <a:avLst/>
          </a:prstGeom>
        </p:spPr>
      </p:pic>
      <p:graphicFrame>
        <p:nvGraphicFramePr>
          <p:cNvPr id="12" name="Object 5"/>
          <p:cNvGraphicFramePr>
            <a:graphicFrameLocks noChangeAspect="1"/>
          </p:cNvGraphicFramePr>
          <p:nvPr>
            <p:extLst>
              <p:ext uri="{D42A27DB-BD31-4B8C-83A1-F6EECF244321}">
                <p14:modId xmlns:p14="http://schemas.microsoft.com/office/powerpoint/2010/main" val="318797465"/>
              </p:ext>
            </p:extLst>
          </p:nvPr>
        </p:nvGraphicFramePr>
        <p:xfrm>
          <a:off x="457200" y="3721100"/>
          <a:ext cx="749300" cy="317500"/>
        </p:xfrm>
        <a:graphic>
          <a:graphicData uri="http://schemas.openxmlformats.org/presentationml/2006/ole">
            <mc:AlternateContent xmlns:mc="http://schemas.openxmlformats.org/markup-compatibility/2006">
              <mc:Choice xmlns:v="urn:schemas-microsoft-com:vml" Requires="v">
                <p:oleObj spid="_x0000_s78828" name="Equation" r:id="rId4" imgW="748975" imgH="317362" progId="Equation.3">
                  <p:embed/>
                </p:oleObj>
              </mc:Choice>
              <mc:Fallback>
                <p:oleObj name="Equation" r:id="rId4" imgW="748975" imgH="3173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721100"/>
                        <a:ext cx="7493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2411934156"/>
              </p:ext>
            </p:extLst>
          </p:nvPr>
        </p:nvGraphicFramePr>
        <p:xfrm>
          <a:off x="457200" y="4148138"/>
          <a:ext cx="2476500" cy="622300"/>
        </p:xfrm>
        <a:graphic>
          <a:graphicData uri="http://schemas.openxmlformats.org/presentationml/2006/ole">
            <mc:AlternateContent xmlns:mc="http://schemas.openxmlformats.org/markup-compatibility/2006">
              <mc:Choice xmlns:v="urn:schemas-microsoft-com:vml" Requires="v">
                <p:oleObj spid="_x0000_s78829" name="Equation" r:id="rId6" imgW="2476500" imgH="622300" progId="Equation.3">
                  <p:embed/>
                </p:oleObj>
              </mc:Choice>
              <mc:Fallback>
                <p:oleObj name="Equation" r:id="rId6" imgW="2476500" imgH="622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148138"/>
                        <a:ext cx="24765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2732513804"/>
              </p:ext>
            </p:extLst>
          </p:nvPr>
        </p:nvGraphicFramePr>
        <p:xfrm>
          <a:off x="501650" y="5095875"/>
          <a:ext cx="2311400" cy="609600"/>
        </p:xfrm>
        <a:graphic>
          <a:graphicData uri="http://schemas.openxmlformats.org/presentationml/2006/ole">
            <mc:AlternateContent xmlns:mc="http://schemas.openxmlformats.org/markup-compatibility/2006">
              <mc:Choice xmlns:v="urn:schemas-microsoft-com:vml" Requires="v">
                <p:oleObj spid="_x0000_s78830" name="Equation" r:id="rId8" imgW="2311400" imgH="609600" progId="Equation.3">
                  <p:embed/>
                </p:oleObj>
              </mc:Choice>
              <mc:Fallback>
                <p:oleObj name="Equation" r:id="rId8" imgW="2311400" imgH="60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 y="5095875"/>
                        <a:ext cx="2311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156483798"/>
              </p:ext>
            </p:extLst>
          </p:nvPr>
        </p:nvGraphicFramePr>
        <p:xfrm>
          <a:off x="501650" y="5821363"/>
          <a:ext cx="2476500" cy="622300"/>
        </p:xfrm>
        <a:graphic>
          <a:graphicData uri="http://schemas.openxmlformats.org/presentationml/2006/ole">
            <mc:AlternateContent xmlns:mc="http://schemas.openxmlformats.org/markup-compatibility/2006">
              <mc:Choice xmlns:v="urn:schemas-microsoft-com:vml" Requires="v">
                <p:oleObj spid="_x0000_s78831" name="Equation" r:id="rId10" imgW="2476500" imgH="622300" progId="Equation.3">
                  <p:embed/>
                </p:oleObj>
              </mc:Choice>
              <mc:Fallback>
                <p:oleObj name="Equation" r:id="rId10" imgW="2476500" imgH="622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650" y="5821363"/>
                        <a:ext cx="24765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Content Placeholder 2"/>
          <p:cNvSpPr>
            <a:spLocks noGrp="1"/>
          </p:cNvSpPr>
          <p:nvPr>
            <p:ph idx="1"/>
          </p:nvPr>
        </p:nvSpPr>
        <p:spPr>
          <a:xfrm>
            <a:off x="3048000" y="990600"/>
            <a:ext cx="5867400" cy="969818"/>
          </a:xfrm>
        </p:spPr>
        <p:txBody>
          <a:bodyPr/>
          <a:lstStyle/>
          <a:p>
            <a:pPr marL="292608" indent="-292608">
              <a:buFont typeface="Arial" panose="020B0604020202020204" pitchFamily="34" charset="0"/>
              <a:buChar char="•"/>
            </a:pPr>
            <a:r>
              <a:rPr lang="en-US" altLang="en-US" sz="2000" dirty="0"/>
              <a:t>We can derive the velocity and acceleration relationships by recognizing that the unit vectors change direction.</a:t>
            </a:r>
          </a:p>
        </p:txBody>
      </p:sp>
      <p:sp>
        <p:nvSpPr>
          <p:cNvPr id="6" name="Content Placeholder 5"/>
          <p:cNvSpPr>
            <a:spLocks noGrp="1"/>
          </p:cNvSpPr>
          <p:nvPr>
            <p:ph idx="13"/>
          </p:nvPr>
        </p:nvSpPr>
        <p:spPr>
          <a:xfrm>
            <a:off x="3047999" y="2133600"/>
            <a:ext cx="3581401" cy="373906"/>
          </a:xfrm>
        </p:spPr>
        <p:txBody>
          <a:bodyPr/>
          <a:lstStyle/>
          <a:p>
            <a:pPr marL="292608" indent="-292608">
              <a:buFont typeface="Arial" panose="020B0604020202020204" pitchFamily="34" charset="0"/>
              <a:buChar char="•"/>
            </a:pPr>
            <a:r>
              <a:rPr lang="en-US" altLang="en-US" sz="2000" dirty="0"/>
              <a:t>The particle velocity vector is:</a:t>
            </a:r>
          </a:p>
        </p:txBody>
      </p:sp>
      <p:graphicFrame>
        <p:nvGraphicFramePr>
          <p:cNvPr id="10" name="Object 7"/>
          <p:cNvGraphicFramePr>
            <a:graphicFrameLocks noChangeAspect="1"/>
          </p:cNvGraphicFramePr>
          <p:nvPr>
            <p:extLst>
              <p:ext uri="{D42A27DB-BD31-4B8C-83A1-F6EECF244321}">
                <p14:modId xmlns:p14="http://schemas.microsoft.com/office/powerpoint/2010/main" val="2095923621"/>
              </p:ext>
            </p:extLst>
          </p:nvPr>
        </p:nvGraphicFramePr>
        <p:xfrm>
          <a:off x="3644900" y="2620818"/>
          <a:ext cx="4508500" cy="1016000"/>
        </p:xfrm>
        <a:graphic>
          <a:graphicData uri="http://schemas.openxmlformats.org/presentationml/2006/ole">
            <mc:AlternateContent xmlns:mc="http://schemas.openxmlformats.org/markup-compatibility/2006">
              <mc:Choice xmlns:v="urn:schemas-microsoft-com:vml" Requires="v">
                <p:oleObj spid="_x0000_s78832" name="Equation" r:id="rId12" imgW="4508500" imgH="1016000" progId="Equation.3">
                  <p:embed/>
                </p:oleObj>
              </mc:Choice>
              <mc:Fallback>
                <p:oleObj name="Equation" r:id="rId12" imgW="4508500" imgH="1016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4900" y="2620818"/>
                        <a:ext cx="45085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3047998" y="3761624"/>
            <a:ext cx="5638801" cy="429376"/>
          </a:xfrm>
        </p:spPr>
        <p:txBody>
          <a:bodyPr/>
          <a:lstStyle/>
          <a:p>
            <a:pPr marL="292608" indent="-292608">
              <a:buFont typeface="Arial" panose="020B0604020202020204" pitchFamily="34" charset="0"/>
              <a:buChar char="•"/>
            </a:pPr>
            <a:r>
              <a:rPr lang="en-US" altLang="en-US" sz="2000" dirty="0"/>
              <a:t>Similarly, the particle acceleration vector is:</a:t>
            </a:r>
          </a:p>
        </p:txBody>
      </p:sp>
      <p:graphicFrame>
        <p:nvGraphicFramePr>
          <p:cNvPr id="11" name="Object 6"/>
          <p:cNvGraphicFramePr>
            <a:graphicFrameLocks noChangeAspect="1"/>
          </p:cNvGraphicFramePr>
          <p:nvPr>
            <p:extLst>
              <p:ext uri="{D42A27DB-BD31-4B8C-83A1-F6EECF244321}">
                <p14:modId xmlns:p14="http://schemas.microsoft.com/office/powerpoint/2010/main" val="511206259"/>
              </p:ext>
            </p:extLst>
          </p:nvPr>
        </p:nvGraphicFramePr>
        <p:xfrm>
          <a:off x="3543300" y="4333875"/>
          <a:ext cx="5448300" cy="1917700"/>
        </p:xfrm>
        <a:graphic>
          <a:graphicData uri="http://schemas.openxmlformats.org/presentationml/2006/ole">
            <mc:AlternateContent xmlns:mc="http://schemas.openxmlformats.org/markup-compatibility/2006">
              <mc:Choice xmlns:v="urn:schemas-microsoft-com:vml" Requires="v">
                <p:oleObj spid="_x0000_s78833" name="Equation" r:id="rId14" imgW="5448300" imgH="1917700" progId="Equation.3">
                  <p:embed/>
                </p:oleObj>
              </mc:Choice>
              <mc:Fallback>
                <p:oleObj name="Equation" r:id="rId14" imgW="5448300" imgH="191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3300" y="4333875"/>
                        <a:ext cx="5448300" cy="191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91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7</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482386"/>
            <a:ext cx="2810465" cy="2799112"/>
          </a:xfrm>
          <a:prstGeom prst="rect">
            <a:avLst/>
          </a:prstGeom>
        </p:spPr>
      </p:pic>
      <p:sp>
        <p:nvSpPr>
          <p:cNvPr id="3" name="Content Placeholder 2"/>
          <p:cNvSpPr>
            <a:spLocks noGrp="1"/>
          </p:cNvSpPr>
          <p:nvPr>
            <p:ph idx="1"/>
          </p:nvPr>
        </p:nvSpPr>
        <p:spPr>
          <a:xfrm>
            <a:off x="304800" y="1486098"/>
            <a:ext cx="4572000" cy="1561902"/>
          </a:xfrm>
        </p:spPr>
        <p:txBody>
          <a:bodyPr/>
          <a:lstStyle/>
          <a:p>
            <a:r>
              <a:rPr lang="en-US" altLang="en-US" b="1" dirty="0">
                <a:solidFill>
                  <a:srgbClr val="AD0B1E"/>
                </a:solidFill>
              </a:rPr>
              <a:t>If you are travelling in a perfect circle, what is always true about radial/transverse coordinates and normal/tangential coordinates?</a:t>
            </a:r>
          </a:p>
        </p:txBody>
      </p:sp>
      <p:sp>
        <p:nvSpPr>
          <p:cNvPr id="6" name="Content Placeholder 5"/>
          <p:cNvSpPr>
            <a:spLocks noGrp="1"/>
          </p:cNvSpPr>
          <p:nvPr>
            <p:ph idx="13"/>
          </p:nvPr>
        </p:nvSpPr>
        <p:spPr>
          <a:xfrm>
            <a:off x="457200" y="4676089"/>
            <a:ext cx="8229600" cy="1419911"/>
          </a:xfrm>
        </p:spPr>
        <p:txBody>
          <a:bodyPr/>
          <a:lstStyle/>
          <a:p>
            <a:pPr>
              <a:spcBef>
                <a:spcPts val="0"/>
              </a:spcBef>
              <a:spcAft>
                <a:spcPts val="0"/>
              </a:spcAft>
            </a:pPr>
            <a:r>
              <a:rPr lang="en-US" altLang="en-US" sz="2800" dirty="0"/>
              <a:t>a) The </a:t>
            </a:r>
            <a:r>
              <a:rPr lang="en-US" altLang="en-US" sz="2800" b="1" dirty="0" err="1"/>
              <a:t>e</a:t>
            </a:r>
            <a:r>
              <a:rPr lang="en-US" altLang="en-US" sz="2800" b="1" baseline="-25000" dirty="0" err="1"/>
              <a:t>r</a:t>
            </a:r>
            <a:r>
              <a:rPr lang="en-US" altLang="en-US" sz="2800" dirty="0"/>
              <a:t> direction is identical to the </a:t>
            </a:r>
            <a:r>
              <a:rPr lang="en-US" altLang="en-US" sz="2800" b="1" dirty="0"/>
              <a:t>e</a:t>
            </a:r>
            <a:r>
              <a:rPr lang="en-US" altLang="en-US" sz="2800" b="1" baseline="-25000" dirty="0"/>
              <a:t>n</a:t>
            </a:r>
            <a:r>
              <a:rPr lang="en-US" altLang="en-US" sz="2800" dirty="0"/>
              <a:t> direction.</a:t>
            </a:r>
          </a:p>
          <a:p>
            <a:pPr>
              <a:spcBef>
                <a:spcPts val="0"/>
              </a:spcBef>
              <a:spcAft>
                <a:spcPts val="0"/>
              </a:spcAft>
            </a:pPr>
            <a:r>
              <a:rPr lang="en-US" altLang="en-US" sz="2800" dirty="0"/>
              <a:t>b) The </a:t>
            </a:r>
            <a:r>
              <a:rPr lang="en-US" altLang="en-US" sz="2800" b="1" dirty="0" err="1"/>
              <a:t>e</a:t>
            </a:r>
            <a:r>
              <a:rPr lang="en-US" altLang="en-US" sz="2800" b="1" baseline="-25000" dirty="0" err="1">
                <a:latin typeface="MT Symbol" pitchFamily="82" charset="2"/>
              </a:rPr>
              <a:t>q</a:t>
            </a:r>
            <a:r>
              <a:rPr lang="en-US" altLang="en-US" sz="2800" dirty="0"/>
              <a:t> direction is perpendicular to the </a:t>
            </a:r>
            <a:r>
              <a:rPr lang="en-US" altLang="en-US" sz="2800" b="1" dirty="0"/>
              <a:t>e</a:t>
            </a:r>
            <a:r>
              <a:rPr lang="en-US" altLang="en-US" sz="2800" b="1" baseline="-25000" dirty="0"/>
              <a:t>n</a:t>
            </a:r>
            <a:r>
              <a:rPr lang="en-US" altLang="en-US" sz="2800" dirty="0"/>
              <a:t> direction.</a:t>
            </a:r>
          </a:p>
          <a:p>
            <a:pPr>
              <a:spcBef>
                <a:spcPts val="0"/>
              </a:spcBef>
              <a:spcAft>
                <a:spcPts val="0"/>
              </a:spcAft>
            </a:pPr>
            <a:r>
              <a:rPr lang="en-US" altLang="en-US" sz="2800" dirty="0"/>
              <a:t>c) The </a:t>
            </a:r>
            <a:r>
              <a:rPr lang="en-US" altLang="en-US" sz="2800" b="1" dirty="0" err="1"/>
              <a:t>e</a:t>
            </a:r>
            <a:r>
              <a:rPr lang="en-US" altLang="en-US" sz="2800" b="1" baseline="-25000" dirty="0" err="1">
                <a:latin typeface="MT Symbol" pitchFamily="82" charset="2"/>
              </a:rPr>
              <a:t>q</a:t>
            </a:r>
            <a:r>
              <a:rPr lang="en-US" altLang="en-US" sz="2800" dirty="0"/>
              <a:t> direction is parallel to the </a:t>
            </a:r>
            <a:r>
              <a:rPr lang="en-US" altLang="en-US" sz="2800" b="1" dirty="0" err="1"/>
              <a:t>e</a:t>
            </a:r>
            <a:r>
              <a:rPr lang="en-US" altLang="en-US" sz="2800" b="1" baseline="-25000" dirty="0" err="1"/>
              <a:t>r</a:t>
            </a:r>
            <a:r>
              <a:rPr lang="en-US" altLang="en-US" sz="2800" dirty="0"/>
              <a:t> direction.</a:t>
            </a:r>
          </a:p>
        </p:txBody>
      </p:sp>
    </p:spTree>
    <p:extLst>
      <p:ext uri="{BB962C8B-B14F-4D97-AF65-F5344CB8AC3E}">
        <p14:creationId xmlns:p14="http://schemas.microsoft.com/office/powerpoint/2010/main" val="276041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84564"/>
          </a:xfrm>
        </p:spPr>
        <p:txBody>
          <a:bodyPr/>
          <a:lstStyle/>
          <a:p>
            <a:r>
              <a:rPr lang="en-US" altLang="en-US" b="1" dirty="0">
                <a:ea typeface="ＭＳ Ｐゴシック" pitchFamily="34" charset="-128"/>
              </a:rPr>
              <a:t>Rectilinear Motion: Position, Velocity &amp; Acceleration </a:t>
            </a:r>
            <a:r>
              <a:rPr lang="en-US" altLang="en-US" sz="1000" dirty="0">
                <a:ea typeface="ＭＳ Ｐゴシック" pitchFamily="34" charset="-128"/>
              </a:rPr>
              <a:t>2</a:t>
            </a:r>
            <a:endParaRPr lang="en-US" sz="10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7" y="1524000"/>
            <a:ext cx="3391138" cy="96004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76" y="2743200"/>
            <a:ext cx="3355524" cy="93114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3810000"/>
            <a:ext cx="3566166" cy="980540"/>
          </a:xfrm>
          <a:prstGeom prst="rect">
            <a:avLst/>
          </a:prstGeom>
        </p:spPr>
      </p:pic>
      <p:sp>
        <p:nvSpPr>
          <p:cNvPr id="8" name="Content Placeholder 7"/>
          <p:cNvSpPr>
            <a:spLocks noGrp="1"/>
          </p:cNvSpPr>
          <p:nvPr>
            <p:ph idx="1"/>
          </p:nvPr>
        </p:nvSpPr>
        <p:spPr>
          <a:xfrm>
            <a:off x="3581400" y="1528351"/>
            <a:ext cx="4800600" cy="662399"/>
          </a:xfrm>
        </p:spPr>
        <p:txBody>
          <a:bodyPr/>
          <a:lstStyle/>
          <a:p>
            <a:r>
              <a:rPr lang="en-US" altLang="en-US" sz="2000" dirty="0"/>
              <a:t>Consider particle which occupies position </a:t>
            </a:r>
            <a:r>
              <a:rPr lang="en-US" altLang="en-US" sz="2000" i="1" dirty="0"/>
              <a:t>P</a:t>
            </a:r>
            <a:r>
              <a:rPr lang="en-US" altLang="en-US" sz="2000" dirty="0"/>
              <a:t> at time</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20483687"/>
              </p:ext>
            </p:extLst>
          </p:nvPr>
        </p:nvGraphicFramePr>
        <p:xfrm>
          <a:off x="4419600" y="1901594"/>
          <a:ext cx="1636279" cy="327256"/>
        </p:xfrm>
        <a:graphic>
          <a:graphicData uri="http://schemas.openxmlformats.org/presentationml/2006/ole">
            <mc:AlternateContent xmlns:mc="http://schemas.openxmlformats.org/markup-compatibility/2006">
              <mc:Choice xmlns:v="urn:schemas-microsoft-com:vml" Requires="v">
                <p:oleObj spid="_x0000_s105476" name="Equation" r:id="rId6" imgW="1015920" imgH="203040" progId="Equation.DSMT4">
                  <p:embed/>
                </p:oleObj>
              </mc:Choice>
              <mc:Fallback>
                <p:oleObj name="Equation" r:id="rId6" imgW="1015920" imgH="203040" progId="Equation.DSMT4">
                  <p:embed/>
                  <p:pic>
                    <p:nvPicPr>
                      <p:cNvPr id="0" name=""/>
                      <p:cNvPicPr/>
                      <p:nvPr/>
                    </p:nvPicPr>
                    <p:blipFill>
                      <a:blip r:embed="rId7"/>
                      <a:stretch>
                        <a:fillRect/>
                      </a:stretch>
                    </p:blipFill>
                    <p:spPr>
                      <a:xfrm>
                        <a:off x="4419600" y="1901594"/>
                        <a:ext cx="1636279" cy="327256"/>
                      </a:xfrm>
                      <a:prstGeom prst="rect">
                        <a:avLst/>
                      </a:prstGeom>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2888035105"/>
              </p:ext>
            </p:extLst>
          </p:nvPr>
        </p:nvGraphicFramePr>
        <p:xfrm>
          <a:off x="4578601" y="2252752"/>
          <a:ext cx="3269999" cy="1188859"/>
        </p:xfrm>
        <a:graphic>
          <a:graphicData uri="http://schemas.openxmlformats.org/presentationml/2006/ole">
            <mc:AlternateContent xmlns:mc="http://schemas.openxmlformats.org/markup-compatibility/2006">
              <mc:Choice xmlns:v="urn:schemas-microsoft-com:vml" Requires="v">
                <p:oleObj spid="_x0000_s105477" name="Equation" r:id="rId8" imgW="2234880" imgH="812520" progId="Equation.DSMT4">
                  <p:embed/>
                </p:oleObj>
              </mc:Choice>
              <mc:Fallback>
                <p:oleObj name="Equation" r:id="rId8" imgW="2234880" imgH="812520" progId="Equation.DSMT4">
                  <p:embed/>
                  <p:pic>
                    <p:nvPicPr>
                      <p:cNvPr id="0" name=""/>
                      <p:cNvPicPr>
                        <a:picLocks noChangeAspect="1" noChangeArrowheads="1"/>
                      </p:cNvPicPr>
                      <p:nvPr/>
                    </p:nvPicPr>
                    <p:blipFill>
                      <a:blip r:embed="rId9"/>
                      <a:srcRect/>
                      <a:stretch>
                        <a:fillRect/>
                      </a:stretch>
                    </p:blipFill>
                    <p:spPr bwMode="auto">
                      <a:xfrm>
                        <a:off x="4578601" y="2252752"/>
                        <a:ext cx="3269999" cy="11888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Content Placeholder 12"/>
          <p:cNvSpPr>
            <a:spLocks noGrp="1"/>
          </p:cNvSpPr>
          <p:nvPr>
            <p:ph idx="15"/>
          </p:nvPr>
        </p:nvSpPr>
        <p:spPr>
          <a:xfrm>
            <a:off x="3657600" y="3524250"/>
            <a:ext cx="5181600" cy="1012448"/>
          </a:xfrm>
        </p:spPr>
        <p:txBody>
          <a:bodyPr/>
          <a:lstStyle/>
          <a:p>
            <a:pPr marL="292608" indent="-292608">
              <a:spcAft>
                <a:spcPts val="0"/>
              </a:spcAft>
              <a:buFont typeface="Arial" panose="020B0604020202020204" pitchFamily="34" charset="0"/>
              <a:buChar char="•"/>
            </a:pPr>
            <a:r>
              <a:rPr lang="en-US" altLang="en-US" sz="2000" dirty="0"/>
              <a:t>Instantaneous velocity may be positive or negative. Magnitude of velocity is referred to as </a:t>
            </a:r>
            <a:r>
              <a:rPr lang="en-US" altLang="en-US" sz="2000" i="1" dirty="0"/>
              <a:t>particle speed</a:t>
            </a:r>
            <a:r>
              <a:rPr lang="en-US" altLang="en-US" sz="2000" dirty="0"/>
              <a:t>.</a:t>
            </a: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3400" y="4866923"/>
            <a:ext cx="2179671" cy="1686277"/>
          </a:xfrm>
          <a:prstGeom prst="rect">
            <a:avLst/>
          </a:prstGeom>
        </p:spPr>
      </p:pic>
      <p:sp>
        <p:nvSpPr>
          <p:cNvPr id="14" name="Content Placeholder 13"/>
          <p:cNvSpPr>
            <a:spLocks noGrp="1"/>
          </p:cNvSpPr>
          <p:nvPr>
            <p:ph idx="16"/>
          </p:nvPr>
        </p:nvSpPr>
        <p:spPr>
          <a:xfrm>
            <a:off x="3648075" y="4572000"/>
            <a:ext cx="4114800" cy="429376"/>
          </a:xfrm>
        </p:spPr>
        <p:txBody>
          <a:bodyPr/>
          <a:lstStyle/>
          <a:p>
            <a:pPr marL="292608" indent="-292608">
              <a:buFont typeface="Arial" panose="020B0604020202020204" pitchFamily="34" charset="0"/>
              <a:buChar char="•"/>
            </a:pPr>
            <a:r>
              <a:rPr lang="en-US" altLang="en-US" sz="2000" dirty="0"/>
              <a:t>From the definition of a derivative,</a:t>
            </a:r>
          </a:p>
        </p:txBody>
      </p:sp>
      <p:graphicFrame>
        <p:nvGraphicFramePr>
          <p:cNvPr id="18" name="Object 2"/>
          <p:cNvGraphicFramePr>
            <a:graphicFrameLocks noChangeAspect="1"/>
          </p:cNvGraphicFramePr>
          <p:nvPr>
            <p:extLst>
              <p:ext uri="{D42A27DB-BD31-4B8C-83A1-F6EECF244321}">
                <p14:modId xmlns:p14="http://schemas.microsoft.com/office/powerpoint/2010/main" val="725310105"/>
              </p:ext>
            </p:extLst>
          </p:nvPr>
        </p:nvGraphicFramePr>
        <p:xfrm>
          <a:off x="4885731" y="5005823"/>
          <a:ext cx="1479917" cy="514297"/>
        </p:xfrm>
        <a:graphic>
          <a:graphicData uri="http://schemas.openxmlformats.org/presentationml/2006/ole">
            <mc:AlternateContent xmlns:mc="http://schemas.openxmlformats.org/markup-compatibility/2006">
              <mc:Choice xmlns:v="urn:schemas-microsoft-com:vml" Requires="v">
                <p:oleObj spid="_x0000_s105478" name="Equation" r:id="rId11" imgW="1790700" imgH="622300" progId="Equation.DSMT4">
                  <p:embed/>
                </p:oleObj>
              </mc:Choice>
              <mc:Fallback>
                <p:oleObj name="Equation" r:id="rId11" imgW="1790700" imgH="622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5731" y="5005823"/>
                        <a:ext cx="1479917" cy="514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355609997"/>
              </p:ext>
            </p:extLst>
          </p:nvPr>
        </p:nvGraphicFramePr>
        <p:xfrm>
          <a:off x="4778293" y="5632449"/>
          <a:ext cx="1927307" cy="844551"/>
        </p:xfrm>
        <a:graphic>
          <a:graphicData uri="http://schemas.openxmlformats.org/presentationml/2006/ole">
            <mc:AlternateContent xmlns:mc="http://schemas.openxmlformats.org/markup-compatibility/2006">
              <mc:Choice xmlns:v="urn:schemas-microsoft-com:vml" Requires="v">
                <p:oleObj spid="_x0000_s105479" name="Equation" r:id="rId13" imgW="1447560" imgH="634680" progId="Equation.DSMT4">
                  <p:embed/>
                </p:oleObj>
              </mc:Choice>
              <mc:Fallback>
                <p:oleObj name="Equation" r:id="rId13" imgW="1447560" imgH="634680" progId="Equation.DSMT4">
                  <p:embed/>
                  <p:pic>
                    <p:nvPicPr>
                      <p:cNvPr id="0" name=""/>
                      <p:cNvPicPr>
                        <a:picLocks noChangeAspect="1" noChangeArrowheads="1"/>
                      </p:cNvPicPr>
                      <p:nvPr/>
                    </p:nvPicPr>
                    <p:blipFill>
                      <a:blip r:embed="rId14"/>
                      <a:srcRect/>
                      <a:stretch>
                        <a:fillRect/>
                      </a:stretch>
                    </p:blipFill>
                    <p:spPr bwMode="auto">
                      <a:xfrm>
                        <a:off x="4778293" y="5632449"/>
                        <a:ext cx="1927307" cy="844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397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8</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482386"/>
            <a:ext cx="2810465" cy="2799112"/>
          </a:xfrm>
          <a:prstGeom prst="rect">
            <a:avLst/>
          </a:prstGeom>
        </p:spPr>
      </p:pic>
      <p:sp>
        <p:nvSpPr>
          <p:cNvPr id="3" name="Content Placeholder 2"/>
          <p:cNvSpPr>
            <a:spLocks noGrp="1"/>
          </p:cNvSpPr>
          <p:nvPr>
            <p:ph idx="1"/>
          </p:nvPr>
        </p:nvSpPr>
        <p:spPr>
          <a:xfrm>
            <a:off x="304800" y="1486098"/>
            <a:ext cx="4572000" cy="1561902"/>
          </a:xfrm>
        </p:spPr>
        <p:txBody>
          <a:bodyPr/>
          <a:lstStyle/>
          <a:p>
            <a:r>
              <a:rPr lang="en-US" altLang="en-US" b="1" dirty="0">
                <a:solidFill>
                  <a:srgbClr val="AD0B1E"/>
                </a:solidFill>
              </a:rPr>
              <a:t>If you are travelling in a perfect circle, what is always true about radial/transverse coordinates and normal/tangential coordinates?</a:t>
            </a:r>
          </a:p>
        </p:txBody>
      </p:sp>
      <p:sp>
        <p:nvSpPr>
          <p:cNvPr id="6" name="Content Placeholder 5"/>
          <p:cNvSpPr>
            <a:spLocks noGrp="1"/>
          </p:cNvSpPr>
          <p:nvPr>
            <p:ph idx="13"/>
          </p:nvPr>
        </p:nvSpPr>
        <p:spPr>
          <a:xfrm>
            <a:off x="457200" y="4676089"/>
            <a:ext cx="8382000" cy="1800911"/>
          </a:xfrm>
        </p:spPr>
        <p:txBody>
          <a:bodyPr/>
          <a:lstStyle/>
          <a:p>
            <a:pPr>
              <a:spcBef>
                <a:spcPts val="0"/>
              </a:spcBef>
              <a:spcAft>
                <a:spcPts val="0"/>
              </a:spcAft>
            </a:pPr>
            <a:r>
              <a:rPr lang="en-US" altLang="en-US" sz="2800" dirty="0"/>
              <a:t>a) The </a:t>
            </a:r>
            <a:r>
              <a:rPr lang="en-US" altLang="en-US" sz="2800" b="1" dirty="0" err="1"/>
              <a:t>e</a:t>
            </a:r>
            <a:r>
              <a:rPr lang="en-US" altLang="en-US" sz="2800" b="1" baseline="-25000" dirty="0" err="1"/>
              <a:t>r</a:t>
            </a:r>
            <a:r>
              <a:rPr lang="en-US" altLang="en-US" sz="2800" dirty="0"/>
              <a:t> direction is identical to the </a:t>
            </a:r>
            <a:r>
              <a:rPr lang="en-US" altLang="en-US" sz="2800" b="1" dirty="0" err="1"/>
              <a:t>e</a:t>
            </a:r>
            <a:r>
              <a:rPr lang="en-US" altLang="en-US" sz="2800" b="1" baseline="-25000" dirty="0" err="1"/>
              <a:t>n</a:t>
            </a:r>
            <a:r>
              <a:rPr lang="en-US" altLang="en-US" sz="2800" dirty="0"/>
              <a:t> direction.</a:t>
            </a:r>
          </a:p>
          <a:p>
            <a:pPr>
              <a:spcBef>
                <a:spcPts val="0"/>
              </a:spcBef>
              <a:spcAft>
                <a:spcPts val="0"/>
              </a:spcAft>
            </a:pPr>
            <a:r>
              <a:rPr lang="en-US" altLang="en-US" sz="2800" dirty="0"/>
              <a:t>b) Answer: The </a:t>
            </a:r>
            <a:r>
              <a:rPr lang="en-US" altLang="en-US" sz="2800" b="1" dirty="0" err="1"/>
              <a:t>e</a:t>
            </a:r>
            <a:r>
              <a:rPr lang="en-US" altLang="en-US" sz="2800" b="1" baseline="-25000" dirty="0" err="1">
                <a:latin typeface="MT Symbol" pitchFamily="82" charset="2"/>
              </a:rPr>
              <a:t>q</a:t>
            </a:r>
            <a:r>
              <a:rPr lang="en-US" altLang="en-US" sz="2800" dirty="0"/>
              <a:t> direction is perpendicular to the </a:t>
            </a:r>
            <a:r>
              <a:rPr lang="en-US" altLang="en-US" sz="2800" b="1" dirty="0"/>
              <a:t>e</a:t>
            </a:r>
            <a:r>
              <a:rPr lang="en-US" altLang="en-US" sz="2800" b="1" baseline="-25000" dirty="0"/>
              <a:t>n</a:t>
            </a:r>
            <a:r>
              <a:rPr lang="en-US" altLang="en-US" sz="2800" dirty="0"/>
              <a:t> direction.</a:t>
            </a:r>
          </a:p>
          <a:p>
            <a:pPr>
              <a:spcBef>
                <a:spcPts val="0"/>
              </a:spcBef>
              <a:spcAft>
                <a:spcPts val="0"/>
              </a:spcAft>
            </a:pPr>
            <a:r>
              <a:rPr lang="en-US" altLang="en-US" sz="2800" dirty="0"/>
              <a:t>c) The </a:t>
            </a:r>
            <a:r>
              <a:rPr lang="en-US" altLang="en-US" sz="2800" b="1" dirty="0" err="1"/>
              <a:t>e</a:t>
            </a:r>
            <a:r>
              <a:rPr lang="en-US" altLang="en-US" sz="2800" b="1" baseline="-25000" dirty="0" err="1">
                <a:latin typeface="MT Symbol" pitchFamily="82" charset="2"/>
              </a:rPr>
              <a:t>q</a:t>
            </a:r>
            <a:r>
              <a:rPr lang="en-US" altLang="en-US" sz="2800" dirty="0"/>
              <a:t> direction is parallel to the </a:t>
            </a:r>
            <a:r>
              <a:rPr lang="en-US" altLang="en-US" sz="2800" b="1" dirty="0" err="1"/>
              <a:t>e</a:t>
            </a:r>
            <a:r>
              <a:rPr lang="en-US" altLang="en-US" sz="2800" b="1" baseline="-25000" dirty="0" err="1"/>
              <a:t>r</a:t>
            </a:r>
            <a:r>
              <a:rPr lang="en-US" altLang="en-US" sz="2800" dirty="0"/>
              <a:t> direction.</a:t>
            </a:r>
          </a:p>
        </p:txBody>
      </p:sp>
      <p:sp>
        <p:nvSpPr>
          <p:cNvPr id="8" name="Oval 7"/>
          <p:cNvSpPr/>
          <p:nvPr/>
        </p:nvSpPr>
        <p:spPr>
          <a:xfrm>
            <a:off x="430159" y="5154993"/>
            <a:ext cx="484241" cy="472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70827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Radial and Transverse Components </a:t>
            </a:r>
            <a:r>
              <a:rPr lang="en-US" altLang="en-US" sz="900" dirty="0">
                <a:ea typeface="ＭＳ Ｐゴシック" pitchFamily="34" charset="-128"/>
              </a:rPr>
              <a:t>4</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72965"/>
            <a:ext cx="2407346" cy="238463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2" y="3749601"/>
            <a:ext cx="2486948" cy="2727399"/>
          </a:xfrm>
          <a:prstGeom prst="rect">
            <a:avLst/>
          </a:prstGeom>
        </p:spPr>
      </p:pic>
      <p:sp>
        <p:nvSpPr>
          <p:cNvPr id="3" name="Content Placeholder 2"/>
          <p:cNvSpPr>
            <a:spLocks noGrp="1"/>
          </p:cNvSpPr>
          <p:nvPr>
            <p:ph idx="1"/>
          </p:nvPr>
        </p:nvSpPr>
        <p:spPr>
          <a:xfrm>
            <a:off x="3886200" y="1147572"/>
            <a:ext cx="5181600" cy="1290828"/>
          </a:xfrm>
        </p:spPr>
        <p:txBody>
          <a:bodyPr/>
          <a:lstStyle/>
          <a:p>
            <a:pPr marL="292608" indent="-292608">
              <a:buFont typeface="Arial" panose="020B0604020202020204" pitchFamily="34" charset="0"/>
              <a:buChar char="•"/>
            </a:pPr>
            <a:r>
              <a:rPr lang="en-US" altLang="en-US" sz="2000" dirty="0"/>
              <a:t>When particle position is given in cylindrical coordinates, it is convenient to express the velocity and acceleration vectors using the unit vectors </a:t>
            </a:r>
          </a:p>
        </p:txBody>
      </p:sp>
      <p:graphicFrame>
        <p:nvGraphicFramePr>
          <p:cNvPr id="10" name="Object 5"/>
          <p:cNvGraphicFramePr>
            <a:graphicFrameLocks noChangeAspect="1"/>
          </p:cNvGraphicFramePr>
          <p:nvPr>
            <p:extLst>
              <p:ext uri="{D42A27DB-BD31-4B8C-83A1-F6EECF244321}">
                <p14:modId xmlns:p14="http://schemas.microsoft.com/office/powerpoint/2010/main" val="1107037902"/>
              </p:ext>
            </p:extLst>
          </p:nvPr>
        </p:nvGraphicFramePr>
        <p:xfrm>
          <a:off x="5524500" y="2077292"/>
          <a:ext cx="1409700" cy="368300"/>
        </p:xfrm>
        <a:graphic>
          <a:graphicData uri="http://schemas.openxmlformats.org/presentationml/2006/ole">
            <mc:AlternateContent xmlns:mc="http://schemas.openxmlformats.org/markup-compatibility/2006">
              <mc:Choice xmlns:v="urn:schemas-microsoft-com:vml" Requires="v">
                <p:oleObj spid="_x0000_s79506" name="Equation" r:id="rId5" imgW="1409700" imgH="368300" progId="Equation.3">
                  <p:embed/>
                </p:oleObj>
              </mc:Choice>
              <mc:Fallback>
                <p:oleObj name="Equation" r:id="rId5" imgW="14097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2077292"/>
                        <a:ext cx="1409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3886200" y="2576482"/>
            <a:ext cx="4114800" cy="373906"/>
          </a:xfrm>
        </p:spPr>
        <p:txBody>
          <a:bodyPr/>
          <a:lstStyle/>
          <a:p>
            <a:pPr marL="292608" indent="-292608">
              <a:buFont typeface="Arial" panose="020B0604020202020204" pitchFamily="34" charset="0"/>
              <a:buChar char="•"/>
            </a:pPr>
            <a:r>
              <a:rPr lang="en-US" altLang="en-US" sz="2000" dirty="0"/>
              <a:t>Position vector,</a:t>
            </a:r>
          </a:p>
        </p:txBody>
      </p:sp>
      <p:graphicFrame>
        <p:nvGraphicFramePr>
          <p:cNvPr id="11" name="Object 4"/>
          <p:cNvGraphicFramePr>
            <a:graphicFrameLocks noChangeAspect="1"/>
          </p:cNvGraphicFramePr>
          <p:nvPr>
            <p:extLst>
              <p:ext uri="{D42A27DB-BD31-4B8C-83A1-F6EECF244321}">
                <p14:modId xmlns:p14="http://schemas.microsoft.com/office/powerpoint/2010/main" val="229584501"/>
              </p:ext>
            </p:extLst>
          </p:nvPr>
        </p:nvGraphicFramePr>
        <p:xfrm>
          <a:off x="4699000" y="3027363"/>
          <a:ext cx="1397000" cy="355600"/>
        </p:xfrm>
        <a:graphic>
          <a:graphicData uri="http://schemas.openxmlformats.org/presentationml/2006/ole">
            <mc:AlternateContent xmlns:mc="http://schemas.openxmlformats.org/markup-compatibility/2006">
              <mc:Choice xmlns:v="urn:schemas-microsoft-com:vml" Requires="v">
                <p:oleObj spid="_x0000_s79507" name="Equation" r:id="rId7" imgW="1396394" imgH="355446" progId="Equation.3">
                  <p:embed/>
                </p:oleObj>
              </mc:Choice>
              <mc:Fallback>
                <p:oleObj name="Equation" r:id="rId7" imgW="1396394"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000" y="3027363"/>
                        <a:ext cx="13970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3886200" y="3581400"/>
            <a:ext cx="2209800" cy="429376"/>
          </a:xfrm>
        </p:spPr>
        <p:txBody>
          <a:bodyPr/>
          <a:lstStyle/>
          <a:p>
            <a:pPr marL="292608" indent="-292608">
              <a:buFont typeface="Arial" panose="020B0604020202020204" pitchFamily="34" charset="0"/>
              <a:buChar char="•"/>
            </a:pPr>
            <a:r>
              <a:rPr lang="en-US" altLang="en-US" sz="2000" dirty="0"/>
              <a:t>Velocity vector,</a:t>
            </a:r>
          </a:p>
        </p:txBody>
      </p:sp>
      <p:graphicFrame>
        <p:nvGraphicFramePr>
          <p:cNvPr id="12" name="Object 3"/>
          <p:cNvGraphicFramePr>
            <a:graphicFrameLocks noChangeAspect="1"/>
          </p:cNvGraphicFramePr>
          <p:nvPr>
            <p:extLst>
              <p:ext uri="{D42A27DB-BD31-4B8C-83A1-F6EECF244321}">
                <p14:modId xmlns:p14="http://schemas.microsoft.com/office/powerpoint/2010/main" val="353806707"/>
              </p:ext>
            </p:extLst>
          </p:nvPr>
        </p:nvGraphicFramePr>
        <p:xfrm>
          <a:off x="4622800" y="4070350"/>
          <a:ext cx="2844800" cy="609600"/>
        </p:xfrm>
        <a:graphic>
          <a:graphicData uri="http://schemas.openxmlformats.org/presentationml/2006/ole">
            <mc:AlternateContent xmlns:mc="http://schemas.openxmlformats.org/markup-compatibility/2006">
              <mc:Choice xmlns:v="urn:schemas-microsoft-com:vml" Requires="v">
                <p:oleObj spid="_x0000_s79508" name="Equation" r:id="rId9" imgW="2844800" imgH="609600" progId="Equation.3">
                  <p:embed/>
                </p:oleObj>
              </mc:Choice>
              <mc:Fallback>
                <p:oleObj name="Equation" r:id="rId9" imgW="28448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2800" y="4070350"/>
                        <a:ext cx="2844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3886200" y="4752224"/>
            <a:ext cx="3200400" cy="429376"/>
          </a:xfrm>
        </p:spPr>
        <p:txBody>
          <a:bodyPr/>
          <a:lstStyle/>
          <a:p>
            <a:pPr marL="292608" indent="-292608">
              <a:buFont typeface="Arial" panose="020B0604020202020204" pitchFamily="34" charset="0"/>
              <a:buChar char="•"/>
            </a:pPr>
            <a:r>
              <a:rPr lang="en-US" altLang="en-US" sz="2000" dirty="0"/>
              <a:t>Acceleration vector,</a:t>
            </a:r>
          </a:p>
        </p:txBody>
      </p:sp>
      <p:graphicFrame>
        <p:nvGraphicFramePr>
          <p:cNvPr id="13" name="Object 2"/>
          <p:cNvGraphicFramePr>
            <a:graphicFrameLocks noChangeAspect="1"/>
          </p:cNvGraphicFramePr>
          <p:nvPr/>
        </p:nvGraphicFramePr>
        <p:xfrm>
          <a:off x="4170363" y="5418138"/>
          <a:ext cx="4521200" cy="609600"/>
        </p:xfrm>
        <a:graphic>
          <a:graphicData uri="http://schemas.openxmlformats.org/presentationml/2006/ole">
            <mc:AlternateContent xmlns:mc="http://schemas.openxmlformats.org/markup-compatibility/2006">
              <mc:Choice xmlns:v="urn:schemas-microsoft-com:vml" Requires="v">
                <p:oleObj spid="_x0000_s79509" name="Equation" r:id="rId11" imgW="4521200" imgH="609600" progId="Equation.3">
                  <p:embed/>
                </p:oleObj>
              </mc:Choice>
              <mc:Fallback>
                <p:oleObj name="Equation" r:id="rId11" imgW="4521200" imgH="609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0363" y="5418138"/>
                        <a:ext cx="4521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0375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52400"/>
            <a:ext cx="8229600" cy="609600"/>
          </a:xfrm>
        </p:spPr>
        <p:txBody>
          <a:bodyPr/>
          <a:lstStyle/>
          <a:p>
            <a:r>
              <a:rPr lang="en-US" altLang="en-US" sz="4000" b="1" dirty="0">
                <a:ea typeface="ＭＳ Ｐゴシック" pitchFamily="34" charset="-128"/>
              </a:rPr>
              <a:t>Sample Problem 11.18 </a:t>
            </a:r>
            <a:r>
              <a:rPr lang="en-US" altLang="en-US" sz="1000" dirty="0">
                <a:ea typeface="ＭＳ Ｐゴシック" pitchFamily="34" charset="-128"/>
              </a:rPr>
              <a:t>1</a:t>
            </a:r>
            <a:endParaRPr lang="en-US" sz="1000" dirty="0"/>
          </a:p>
        </p:txBody>
      </p:sp>
      <p:pic>
        <p:nvPicPr>
          <p:cNvPr id="34" name="Picture 33" descr="Collar B slides on rod OA. Point O is the fixed center of rotation. r is the radial distance from O to B, and theta is the angle of rotation of rod O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77" y="1398751"/>
            <a:ext cx="2111543" cy="1496849"/>
          </a:xfrm>
          <a:prstGeom prst="rect">
            <a:avLst/>
          </a:prstGeom>
        </p:spPr>
      </p:pic>
      <p:sp>
        <p:nvSpPr>
          <p:cNvPr id="15" name="Content Placeholder 14"/>
          <p:cNvSpPr>
            <a:spLocks noGrp="1"/>
          </p:cNvSpPr>
          <p:nvPr>
            <p:ph idx="16"/>
          </p:nvPr>
        </p:nvSpPr>
        <p:spPr>
          <a:xfrm>
            <a:off x="76200" y="2971800"/>
            <a:ext cx="4114800" cy="343501"/>
          </a:xfrm>
        </p:spPr>
        <p:txBody>
          <a:bodyPr/>
          <a:lstStyle/>
          <a:p>
            <a:r>
              <a:rPr lang="en-US" altLang="en-US" sz="2000" dirty="0"/>
              <a:t>Rotation of the arm about O is defined</a:t>
            </a:r>
            <a:endParaRPr lang="en-US" sz="2000" dirty="0"/>
          </a:p>
        </p:txBody>
      </p:sp>
      <p:graphicFrame>
        <p:nvGraphicFramePr>
          <p:cNvPr id="30" name="Object 29"/>
          <p:cNvGraphicFramePr>
            <a:graphicFrameLocks noChangeAspect="1"/>
          </p:cNvGraphicFramePr>
          <p:nvPr>
            <p:extLst>
              <p:ext uri="{D42A27DB-BD31-4B8C-83A1-F6EECF244321}">
                <p14:modId xmlns:p14="http://schemas.microsoft.com/office/powerpoint/2010/main" val="4251406115"/>
              </p:ext>
            </p:extLst>
          </p:nvPr>
        </p:nvGraphicFramePr>
        <p:xfrm>
          <a:off x="165100" y="3352800"/>
          <a:ext cx="2046288" cy="334963"/>
        </p:xfrm>
        <a:graphic>
          <a:graphicData uri="http://schemas.openxmlformats.org/presentationml/2006/ole">
            <mc:AlternateContent xmlns:mc="http://schemas.openxmlformats.org/markup-compatibility/2006">
              <mc:Choice xmlns:v="urn:schemas-microsoft-com:vml" Requires="v">
                <p:oleObj spid="_x0000_s80341" name="Equation" r:id="rId4" imgW="1396800" imgH="228600" progId="Equation.DSMT4">
                  <p:embed/>
                </p:oleObj>
              </mc:Choice>
              <mc:Fallback>
                <p:oleObj name="Equation" r:id="rId4" imgW="1396800" imgH="228600" progId="Equation.DSMT4">
                  <p:embed/>
                  <p:pic>
                    <p:nvPicPr>
                      <p:cNvPr id="0" name=""/>
                      <p:cNvPicPr/>
                      <p:nvPr/>
                    </p:nvPicPr>
                    <p:blipFill>
                      <a:blip r:embed="rId5"/>
                      <a:stretch>
                        <a:fillRect/>
                      </a:stretch>
                    </p:blipFill>
                    <p:spPr>
                      <a:xfrm>
                        <a:off x="165100" y="3352800"/>
                        <a:ext cx="2046288" cy="334963"/>
                      </a:xfrm>
                      <a:prstGeom prst="rect">
                        <a:avLst/>
                      </a:prstGeom>
                    </p:spPr>
                  </p:pic>
                </p:oleObj>
              </mc:Fallback>
            </mc:AlternateContent>
          </a:graphicData>
        </a:graphic>
      </p:graphicFrame>
      <p:sp>
        <p:nvSpPr>
          <p:cNvPr id="16" name="Content Placeholder 15"/>
          <p:cNvSpPr>
            <a:spLocks noGrp="1"/>
          </p:cNvSpPr>
          <p:nvPr>
            <p:ph idx="17"/>
          </p:nvPr>
        </p:nvSpPr>
        <p:spPr>
          <a:xfrm>
            <a:off x="2166670" y="3301044"/>
            <a:ext cx="2024330" cy="343501"/>
          </a:xfrm>
        </p:spPr>
        <p:txBody>
          <a:bodyPr/>
          <a:lstStyle/>
          <a:p>
            <a:r>
              <a:rPr lang="en-US" altLang="en-US" sz="2000" dirty="0"/>
              <a:t>is in radians and </a:t>
            </a:r>
            <a:r>
              <a:rPr lang="en-US" altLang="en-US" sz="2000" i="1" dirty="0"/>
              <a:t>t</a:t>
            </a:r>
            <a:endParaRPr lang="en-US" sz="2000" dirty="0"/>
          </a:p>
        </p:txBody>
      </p:sp>
      <p:sp>
        <p:nvSpPr>
          <p:cNvPr id="17" name="Content Placeholder 16"/>
          <p:cNvSpPr>
            <a:spLocks noGrp="1"/>
          </p:cNvSpPr>
          <p:nvPr>
            <p:ph idx="18"/>
          </p:nvPr>
        </p:nvSpPr>
        <p:spPr>
          <a:xfrm>
            <a:off x="117896" y="3626091"/>
            <a:ext cx="3963174" cy="343501"/>
          </a:xfrm>
        </p:spPr>
        <p:txBody>
          <a:bodyPr/>
          <a:lstStyle/>
          <a:p>
            <a:r>
              <a:rPr lang="en-US" altLang="en-US" sz="2000" dirty="0"/>
              <a:t>in seconds. Collar B slides along the</a:t>
            </a:r>
            <a:endParaRPr lang="en-US" sz="2000" dirty="0"/>
          </a:p>
        </p:txBody>
      </p:sp>
      <p:sp>
        <p:nvSpPr>
          <p:cNvPr id="18" name="Content Placeholder 17"/>
          <p:cNvSpPr>
            <a:spLocks noGrp="1"/>
          </p:cNvSpPr>
          <p:nvPr>
            <p:ph idx="19"/>
          </p:nvPr>
        </p:nvSpPr>
        <p:spPr>
          <a:xfrm>
            <a:off x="109270" y="3917836"/>
            <a:ext cx="1791002" cy="343501"/>
          </a:xfrm>
        </p:spPr>
        <p:txBody>
          <a:bodyPr/>
          <a:lstStyle/>
          <a:p>
            <a:r>
              <a:rPr lang="en-US" altLang="en-US" sz="2000" dirty="0"/>
              <a:t>arm such that</a:t>
            </a:r>
            <a:endParaRPr lang="en-US" sz="2000" dirty="0"/>
          </a:p>
        </p:txBody>
      </p:sp>
      <p:graphicFrame>
        <p:nvGraphicFramePr>
          <p:cNvPr id="32" name="Object 31"/>
          <p:cNvGraphicFramePr>
            <a:graphicFrameLocks noChangeAspect="1"/>
          </p:cNvGraphicFramePr>
          <p:nvPr>
            <p:extLst>
              <p:ext uri="{D42A27DB-BD31-4B8C-83A1-F6EECF244321}">
                <p14:modId xmlns:p14="http://schemas.microsoft.com/office/powerpoint/2010/main" val="377586430"/>
              </p:ext>
            </p:extLst>
          </p:nvPr>
        </p:nvGraphicFramePr>
        <p:xfrm>
          <a:off x="1600200" y="3987800"/>
          <a:ext cx="1301750" cy="269875"/>
        </p:xfrm>
        <a:graphic>
          <a:graphicData uri="http://schemas.openxmlformats.org/presentationml/2006/ole">
            <mc:AlternateContent xmlns:mc="http://schemas.openxmlformats.org/markup-compatibility/2006">
              <mc:Choice xmlns:v="urn:schemas-microsoft-com:vml" Requires="v">
                <p:oleObj spid="_x0000_s80342" name="Equation" r:id="rId6" imgW="977760" imgH="203040" progId="Equation.DSMT4">
                  <p:embed/>
                </p:oleObj>
              </mc:Choice>
              <mc:Fallback>
                <p:oleObj name="Equation" r:id="rId6" imgW="977760" imgH="203040" progId="Equation.DSMT4">
                  <p:embed/>
                  <p:pic>
                    <p:nvPicPr>
                      <p:cNvPr id="0" name=""/>
                      <p:cNvPicPr/>
                      <p:nvPr/>
                    </p:nvPicPr>
                    <p:blipFill>
                      <a:blip r:embed="rId7"/>
                      <a:stretch>
                        <a:fillRect/>
                      </a:stretch>
                    </p:blipFill>
                    <p:spPr>
                      <a:xfrm>
                        <a:off x="1600200" y="3987800"/>
                        <a:ext cx="1301750" cy="269875"/>
                      </a:xfrm>
                      <a:prstGeom prst="rect">
                        <a:avLst/>
                      </a:prstGeom>
                    </p:spPr>
                  </p:pic>
                </p:oleObj>
              </mc:Fallback>
            </mc:AlternateContent>
          </a:graphicData>
        </a:graphic>
      </p:graphicFrame>
      <p:sp>
        <p:nvSpPr>
          <p:cNvPr id="19" name="Content Placeholder 18"/>
          <p:cNvSpPr>
            <a:spLocks noGrp="1"/>
          </p:cNvSpPr>
          <p:nvPr>
            <p:ph idx="20"/>
          </p:nvPr>
        </p:nvSpPr>
        <p:spPr>
          <a:xfrm>
            <a:off x="2806126" y="3923699"/>
            <a:ext cx="1308674" cy="343501"/>
          </a:xfrm>
        </p:spPr>
        <p:txBody>
          <a:bodyPr/>
          <a:lstStyle/>
          <a:p>
            <a:r>
              <a:rPr lang="en-US" altLang="en-US" sz="2000" dirty="0"/>
              <a:t>where </a:t>
            </a:r>
            <a:r>
              <a:rPr lang="en-US" altLang="en-US" sz="2000" i="1" dirty="0"/>
              <a:t>r</a:t>
            </a:r>
            <a:r>
              <a:rPr lang="en-US" altLang="en-US" sz="2000" dirty="0"/>
              <a:t> is</a:t>
            </a:r>
            <a:endParaRPr lang="en-US" sz="2000" dirty="0"/>
          </a:p>
        </p:txBody>
      </p:sp>
      <p:sp>
        <p:nvSpPr>
          <p:cNvPr id="25" name="Content Placeholder 24"/>
          <p:cNvSpPr>
            <a:spLocks noGrp="1"/>
          </p:cNvSpPr>
          <p:nvPr>
            <p:ph idx="21"/>
          </p:nvPr>
        </p:nvSpPr>
        <p:spPr>
          <a:xfrm>
            <a:off x="132735" y="4219873"/>
            <a:ext cx="1204361" cy="343501"/>
          </a:xfrm>
        </p:spPr>
        <p:txBody>
          <a:bodyPr/>
          <a:lstStyle/>
          <a:p>
            <a:r>
              <a:rPr lang="en-US" altLang="en-US" sz="2000" dirty="0"/>
              <a:t>in meters.</a:t>
            </a:r>
          </a:p>
        </p:txBody>
      </p:sp>
      <p:sp>
        <p:nvSpPr>
          <p:cNvPr id="27" name="Content Placeholder 26"/>
          <p:cNvSpPr>
            <a:spLocks noGrp="1"/>
          </p:cNvSpPr>
          <p:nvPr>
            <p:ph idx="23"/>
          </p:nvPr>
        </p:nvSpPr>
        <p:spPr>
          <a:xfrm>
            <a:off x="176844" y="4724399"/>
            <a:ext cx="4090356" cy="1666875"/>
          </a:xfrm>
        </p:spPr>
        <p:txBody>
          <a:bodyPr/>
          <a:lstStyle/>
          <a:p>
            <a:r>
              <a:rPr lang="en-US" altLang="en-US" sz="2000" dirty="0"/>
              <a:t>After the arm has rotated through </a:t>
            </a:r>
            <a:r>
              <a:rPr lang="en-IN" altLang="en-US" sz="2000" dirty="0"/>
              <a:t>30° </a:t>
            </a:r>
            <a:r>
              <a:rPr lang="en-US" altLang="en-US" sz="2000" dirty="0"/>
              <a:t>determine </a:t>
            </a:r>
            <a:r>
              <a:rPr lang="en-US" altLang="en-US" sz="2000" i="1" dirty="0"/>
              <a:t>(a)</a:t>
            </a:r>
            <a:r>
              <a:rPr lang="en-US" altLang="en-US" sz="2000" dirty="0"/>
              <a:t> the total velocity of the collar, </a:t>
            </a:r>
            <a:r>
              <a:rPr lang="en-US" altLang="en-US" sz="2000" i="1" dirty="0"/>
              <a:t>(b) </a:t>
            </a:r>
            <a:r>
              <a:rPr lang="en-US" altLang="en-US" sz="2000" dirty="0"/>
              <a:t>the total acceleration of the collar, and </a:t>
            </a:r>
            <a:r>
              <a:rPr lang="en-US" altLang="en-US" sz="2000" i="1" dirty="0"/>
              <a:t>(c)</a:t>
            </a:r>
            <a:r>
              <a:rPr lang="en-US" altLang="en-US" sz="2000" dirty="0"/>
              <a:t> the relative acceleration of the collar with respect to the arm.</a:t>
            </a:r>
            <a:endParaRPr lang="en-US" altLang="en-US" sz="2000" baseline="30000" dirty="0">
              <a:latin typeface="Symbol" pitchFamily="18" charset="2"/>
            </a:endParaRPr>
          </a:p>
        </p:txBody>
      </p:sp>
      <p:sp>
        <p:nvSpPr>
          <p:cNvPr id="3" name="Content Placeholder 2"/>
          <p:cNvSpPr>
            <a:spLocks noGrp="1"/>
          </p:cNvSpPr>
          <p:nvPr>
            <p:ph idx="1"/>
          </p:nvPr>
        </p:nvSpPr>
        <p:spPr>
          <a:xfrm>
            <a:off x="4267200" y="1014046"/>
            <a:ext cx="4038600" cy="890954"/>
          </a:xfrm>
        </p:spPr>
        <p:txBody>
          <a:bodyPr/>
          <a:lstStyle/>
          <a:p>
            <a:pPr>
              <a:spcBef>
                <a:spcPct val="50000"/>
              </a:spcBef>
            </a:pPr>
            <a:r>
              <a:rPr lang="en-US" altLang="en-US" sz="2000" b="1" dirty="0">
                <a:solidFill>
                  <a:srgbClr val="C00000"/>
                </a:solidFill>
              </a:rPr>
              <a:t>Strategy:</a:t>
            </a:r>
          </a:p>
          <a:p>
            <a:pPr marL="292608" indent="-292608">
              <a:spcBef>
                <a:spcPct val="50000"/>
              </a:spcBef>
              <a:buFont typeface="Arial" panose="020B0604020202020204" pitchFamily="34" charset="0"/>
              <a:buChar char="•"/>
            </a:pPr>
            <a:r>
              <a:rPr lang="en-US" altLang="en-US" sz="2000" dirty="0"/>
              <a:t>Evaluate time </a:t>
            </a:r>
            <a:r>
              <a:rPr lang="en-US" altLang="en-US" sz="2000" i="1" dirty="0"/>
              <a:t>t</a:t>
            </a:r>
            <a:r>
              <a:rPr lang="en-US" altLang="en-US" sz="2000" dirty="0"/>
              <a:t> for </a:t>
            </a:r>
            <a:r>
              <a:rPr lang="el-GR" altLang="en-US" sz="2000" i="1" dirty="0"/>
              <a:t>θ</a:t>
            </a:r>
            <a:r>
              <a:rPr lang="en-IN" altLang="en-US" sz="2000" dirty="0"/>
              <a:t> = 30°.</a:t>
            </a:r>
            <a:endParaRPr lang="en-US" sz="2000" dirty="0"/>
          </a:p>
        </p:txBody>
      </p:sp>
      <p:sp>
        <p:nvSpPr>
          <p:cNvPr id="12" name="Content Placeholder 11"/>
          <p:cNvSpPr>
            <a:spLocks noGrp="1"/>
          </p:cNvSpPr>
          <p:nvPr>
            <p:ph idx="13"/>
          </p:nvPr>
        </p:nvSpPr>
        <p:spPr>
          <a:xfrm>
            <a:off x="4267200" y="1991751"/>
            <a:ext cx="4419600" cy="980049"/>
          </a:xfrm>
        </p:spPr>
        <p:txBody>
          <a:bodyPr/>
          <a:lstStyle/>
          <a:p>
            <a:pPr marL="292608" indent="-292608">
              <a:buFont typeface="Arial" panose="020B0604020202020204" pitchFamily="34" charset="0"/>
              <a:buChar char="•"/>
            </a:pPr>
            <a:r>
              <a:rPr lang="en-US" altLang="en-US" sz="2000" dirty="0"/>
              <a:t>Evaluate radial and angular positions, and first and second derivatives at time </a:t>
            </a:r>
            <a:r>
              <a:rPr lang="en-US" altLang="en-US" sz="2000" i="1" dirty="0"/>
              <a:t>t</a:t>
            </a:r>
            <a:r>
              <a:rPr lang="en-US" altLang="en-US" sz="2000" dirty="0"/>
              <a:t>.</a:t>
            </a:r>
          </a:p>
        </p:txBody>
      </p:sp>
      <p:sp>
        <p:nvSpPr>
          <p:cNvPr id="13" name="Content Placeholder 12"/>
          <p:cNvSpPr>
            <a:spLocks noGrp="1"/>
          </p:cNvSpPr>
          <p:nvPr>
            <p:ph idx="14"/>
          </p:nvPr>
        </p:nvSpPr>
        <p:spPr>
          <a:xfrm>
            <a:off x="4267200" y="2988214"/>
            <a:ext cx="4114800" cy="669386"/>
          </a:xfrm>
        </p:spPr>
        <p:txBody>
          <a:bodyPr/>
          <a:lstStyle/>
          <a:p>
            <a:pPr marL="292608" indent="-292608">
              <a:buFont typeface="Arial" panose="020B0604020202020204" pitchFamily="34" charset="0"/>
              <a:buChar char="•"/>
            </a:pPr>
            <a:r>
              <a:rPr lang="en-US" altLang="en-US" sz="2000" dirty="0"/>
              <a:t>Calculate velocity and acceleration in cylindrical coordinates.</a:t>
            </a:r>
          </a:p>
        </p:txBody>
      </p:sp>
      <p:sp>
        <p:nvSpPr>
          <p:cNvPr id="14" name="Content Placeholder 13"/>
          <p:cNvSpPr>
            <a:spLocks noGrp="1"/>
          </p:cNvSpPr>
          <p:nvPr>
            <p:ph idx="15"/>
          </p:nvPr>
        </p:nvSpPr>
        <p:spPr>
          <a:xfrm>
            <a:off x="4267200" y="3750214"/>
            <a:ext cx="4419600" cy="669386"/>
          </a:xfrm>
        </p:spPr>
        <p:txBody>
          <a:bodyPr/>
          <a:lstStyle/>
          <a:p>
            <a:pPr marL="292608" indent="-292608">
              <a:buFont typeface="Arial" panose="020B0604020202020204" pitchFamily="34" charset="0"/>
              <a:buChar char="•"/>
            </a:pPr>
            <a:r>
              <a:rPr lang="en-US" altLang="en-US" sz="2000" dirty="0"/>
              <a:t>Evaluate acceleration with respect to arm.</a:t>
            </a:r>
          </a:p>
        </p:txBody>
      </p:sp>
    </p:spTree>
    <p:extLst>
      <p:ext uri="{BB962C8B-B14F-4D97-AF65-F5344CB8AC3E}">
        <p14:creationId xmlns:p14="http://schemas.microsoft.com/office/powerpoint/2010/main" val="1787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p:bldP spid="13" grpId="0" build="p"/>
      <p:bldP spid="1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27" y="151616"/>
            <a:ext cx="8229600" cy="670560"/>
          </a:xfrm>
        </p:spPr>
        <p:txBody>
          <a:bodyPr/>
          <a:lstStyle/>
          <a:p>
            <a:r>
              <a:rPr lang="en-US" altLang="en-US" sz="4000" b="1" dirty="0">
                <a:ea typeface="ＭＳ Ｐゴシック" pitchFamily="34" charset="-128"/>
              </a:rPr>
              <a:t>Sample Problem 11.18 </a:t>
            </a:r>
            <a:r>
              <a:rPr lang="en-US" altLang="en-US" sz="900" dirty="0">
                <a:ea typeface="ＭＳ Ｐゴシック" pitchFamily="34" charset="-128"/>
              </a:rPr>
              <a:t>2</a:t>
            </a:r>
            <a:endParaRPr lang="en-US" dirty="0"/>
          </a:p>
        </p:txBody>
      </p:sp>
      <p:pic>
        <p:nvPicPr>
          <p:cNvPr id="15" name="Picture 14" descr="Collar B slides on rod OA. Point O is the fixed center of rotation. r is the radial distance from O to B, and theta is the angle of rotation of rod O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28" y="1219200"/>
            <a:ext cx="3091510" cy="2191537"/>
          </a:xfrm>
          <a:prstGeom prst="rect">
            <a:avLst/>
          </a:prstGeom>
        </p:spPr>
      </p:pic>
      <p:sp>
        <p:nvSpPr>
          <p:cNvPr id="3" name="Content Placeholder 2"/>
          <p:cNvSpPr>
            <a:spLocks noGrp="1"/>
          </p:cNvSpPr>
          <p:nvPr>
            <p:ph idx="1"/>
          </p:nvPr>
        </p:nvSpPr>
        <p:spPr>
          <a:xfrm>
            <a:off x="3977446" y="1039091"/>
            <a:ext cx="3490154" cy="865909"/>
          </a:xfrm>
        </p:spPr>
        <p:txBody>
          <a:bodyPr/>
          <a:lstStyle/>
          <a:p>
            <a:r>
              <a:rPr lang="en-US" altLang="en-US" sz="2000" b="1" dirty="0">
                <a:solidFill>
                  <a:srgbClr val="AD0B1E"/>
                </a:solidFill>
              </a:rPr>
              <a:t>Modeling and Analysis</a:t>
            </a:r>
          </a:p>
          <a:p>
            <a:pPr marL="292608" indent="-292608">
              <a:buFont typeface="Arial" panose="020B0604020202020204" pitchFamily="34" charset="0"/>
              <a:buChar char="•"/>
            </a:pPr>
            <a:r>
              <a:rPr lang="en-US" altLang="en-US" sz="2000" dirty="0"/>
              <a:t>Evaluate time </a:t>
            </a:r>
            <a:r>
              <a:rPr lang="en-US" altLang="en-US" sz="2000" i="1" dirty="0"/>
              <a:t>t</a:t>
            </a:r>
            <a:r>
              <a:rPr lang="en-US" altLang="en-US" sz="2000" dirty="0"/>
              <a:t> for </a:t>
            </a:r>
            <a:r>
              <a:rPr lang="el-GR" altLang="en-US" sz="2000" i="1" dirty="0"/>
              <a:t>θ</a:t>
            </a:r>
            <a:r>
              <a:rPr lang="en-IN" altLang="en-US" sz="2000" dirty="0"/>
              <a:t> = 30°.</a:t>
            </a:r>
            <a:endParaRPr lang="en-US" altLang="en-US" sz="2000" b="1" dirty="0">
              <a:solidFill>
                <a:srgbClr val="C00000"/>
              </a:solidFill>
            </a:endParaRPr>
          </a:p>
        </p:txBody>
      </p:sp>
      <p:graphicFrame>
        <p:nvGraphicFramePr>
          <p:cNvPr id="11" name="Object 4"/>
          <p:cNvGraphicFramePr>
            <a:graphicFrameLocks noChangeAspect="1"/>
          </p:cNvGraphicFramePr>
          <p:nvPr>
            <p:extLst>
              <p:ext uri="{D42A27DB-BD31-4B8C-83A1-F6EECF244321}">
                <p14:modId xmlns:p14="http://schemas.microsoft.com/office/powerpoint/2010/main" val="1551738922"/>
              </p:ext>
            </p:extLst>
          </p:nvPr>
        </p:nvGraphicFramePr>
        <p:xfrm>
          <a:off x="4273551" y="1905000"/>
          <a:ext cx="3517900" cy="762000"/>
        </p:xfrm>
        <a:graphic>
          <a:graphicData uri="http://schemas.openxmlformats.org/presentationml/2006/ole">
            <mc:AlternateContent xmlns:mc="http://schemas.openxmlformats.org/markup-compatibility/2006">
              <mc:Choice xmlns:v="urn:schemas-microsoft-com:vml" Requires="v">
                <p:oleObj spid="_x0000_s81451" name="Equation" r:id="rId4" imgW="3517900" imgH="762000" progId="Equation.3">
                  <p:embed/>
                </p:oleObj>
              </mc:Choice>
              <mc:Fallback>
                <p:oleObj name="Equation" r:id="rId4" imgW="3517900" imgH="762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1" y="1905000"/>
                        <a:ext cx="35179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3977446" y="2754901"/>
            <a:ext cx="4709354" cy="662399"/>
          </a:xfrm>
        </p:spPr>
        <p:txBody>
          <a:bodyPr/>
          <a:lstStyle/>
          <a:p>
            <a:pPr marL="292608" indent="-292608">
              <a:buFont typeface="Arial" panose="020B0604020202020204" pitchFamily="34" charset="0"/>
              <a:buChar char="•"/>
            </a:pPr>
            <a:r>
              <a:rPr lang="en-US" altLang="en-US" sz="2000" dirty="0"/>
              <a:t>Evaluate radial and angular positions, and first and second derivatives at time </a:t>
            </a:r>
            <a:r>
              <a:rPr lang="en-US" altLang="en-US" sz="2000" i="1" dirty="0"/>
              <a:t>t</a:t>
            </a:r>
            <a:r>
              <a:rPr lang="en-US" altLang="en-US" sz="2000" dirty="0"/>
              <a:t>.</a:t>
            </a:r>
          </a:p>
        </p:txBody>
      </p:sp>
      <p:graphicFrame>
        <p:nvGraphicFramePr>
          <p:cNvPr id="12" name="Object 2"/>
          <p:cNvGraphicFramePr>
            <a:graphicFrameLocks noChangeAspect="1"/>
          </p:cNvGraphicFramePr>
          <p:nvPr>
            <p:extLst>
              <p:ext uri="{D42A27DB-BD31-4B8C-83A1-F6EECF244321}">
                <p14:modId xmlns:p14="http://schemas.microsoft.com/office/powerpoint/2010/main" val="1836681096"/>
              </p:ext>
            </p:extLst>
          </p:nvPr>
        </p:nvGraphicFramePr>
        <p:xfrm>
          <a:off x="4826000" y="3597275"/>
          <a:ext cx="2717800" cy="1231900"/>
        </p:xfrm>
        <a:graphic>
          <a:graphicData uri="http://schemas.openxmlformats.org/presentationml/2006/ole">
            <mc:AlternateContent xmlns:mc="http://schemas.openxmlformats.org/markup-compatibility/2006">
              <mc:Choice xmlns:v="urn:schemas-microsoft-com:vml" Requires="v">
                <p:oleObj spid="_x0000_s81452" name="Equation" r:id="rId6" imgW="2717800" imgH="1231900" progId="Equation.3">
                  <p:embed/>
                </p:oleObj>
              </mc:Choice>
              <mc:Fallback>
                <p:oleObj name="Equation" r:id="rId6" imgW="2717800" imgH="1231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000" y="3597275"/>
                        <a:ext cx="2717800"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1139840323"/>
              </p:ext>
            </p:extLst>
          </p:nvPr>
        </p:nvGraphicFramePr>
        <p:xfrm>
          <a:off x="4800600" y="5045075"/>
          <a:ext cx="2362200" cy="1257300"/>
        </p:xfrm>
        <a:graphic>
          <a:graphicData uri="http://schemas.openxmlformats.org/presentationml/2006/ole">
            <mc:AlternateContent xmlns:mc="http://schemas.openxmlformats.org/markup-compatibility/2006">
              <mc:Choice xmlns:v="urn:schemas-microsoft-com:vml" Requires="v">
                <p:oleObj spid="_x0000_s81453" name="Equation" r:id="rId8" imgW="2362200" imgH="1257300" progId="Equation.3">
                  <p:embed/>
                </p:oleObj>
              </mc:Choice>
              <mc:Fallback>
                <p:oleObj name="Equation" r:id="rId8" imgW="2362200" imgH="1257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045075"/>
                        <a:ext cx="23622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206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59114"/>
          </a:xfrm>
        </p:spPr>
        <p:txBody>
          <a:bodyPr/>
          <a:lstStyle/>
          <a:p>
            <a:r>
              <a:rPr lang="en-US" altLang="en-US" sz="4000" b="1" dirty="0">
                <a:ea typeface="ＭＳ Ｐゴシック" pitchFamily="34" charset="-128"/>
              </a:rPr>
              <a:t>Sample Problem 11.18 </a:t>
            </a:r>
            <a:r>
              <a:rPr lang="en-US" altLang="en-US" sz="800" dirty="0">
                <a:ea typeface="ＭＳ Ｐゴシック" pitchFamily="34" charset="-128"/>
              </a:rPr>
              <a:t>3</a:t>
            </a:r>
            <a:endParaRPr lang="en-US" dirty="0"/>
          </a:p>
        </p:txBody>
      </p:sp>
      <p:pic>
        <p:nvPicPr>
          <p:cNvPr id="14" name="Picture 13" descr="Components of velocity are v_r in the e_r direction and v_theta in the e_theta direction. Similiarly with components of accele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66800"/>
            <a:ext cx="1862287" cy="182822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70" y="3165824"/>
            <a:ext cx="2441414" cy="1629501"/>
          </a:xfrm>
          <a:prstGeom prst="rect">
            <a:avLst/>
          </a:prstGeom>
        </p:spPr>
      </p:pic>
      <p:sp>
        <p:nvSpPr>
          <p:cNvPr id="3" name="Content Placeholder 2"/>
          <p:cNvSpPr>
            <a:spLocks noGrp="1"/>
          </p:cNvSpPr>
          <p:nvPr>
            <p:ph idx="1"/>
          </p:nvPr>
        </p:nvSpPr>
        <p:spPr>
          <a:xfrm>
            <a:off x="3048000" y="1066800"/>
            <a:ext cx="5638800" cy="373906"/>
          </a:xfrm>
        </p:spPr>
        <p:txBody>
          <a:bodyPr/>
          <a:lstStyle/>
          <a:p>
            <a:pPr marL="292608" indent="-292608">
              <a:buFont typeface="Arial" panose="020B0604020202020204" pitchFamily="34" charset="0"/>
              <a:buChar char="•"/>
            </a:pPr>
            <a:r>
              <a:rPr lang="en-US" altLang="en-US" sz="2000" dirty="0"/>
              <a:t>Calculate velocity and acceleration.</a:t>
            </a:r>
          </a:p>
        </p:txBody>
      </p:sp>
      <p:graphicFrame>
        <p:nvGraphicFramePr>
          <p:cNvPr id="10" name="Object 4"/>
          <p:cNvGraphicFramePr>
            <a:graphicFrameLocks noChangeAspect="1"/>
          </p:cNvGraphicFramePr>
          <p:nvPr>
            <p:extLst>
              <p:ext uri="{D42A27DB-BD31-4B8C-83A1-F6EECF244321}">
                <p14:modId xmlns:p14="http://schemas.microsoft.com/office/powerpoint/2010/main" val="3526737408"/>
              </p:ext>
            </p:extLst>
          </p:nvPr>
        </p:nvGraphicFramePr>
        <p:xfrm>
          <a:off x="3773055" y="1546514"/>
          <a:ext cx="3694545" cy="1212273"/>
        </p:xfrm>
        <a:graphic>
          <a:graphicData uri="http://schemas.openxmlformats.org/presentationml/2006/ole">
            <mc:AlternateContent xmlns:mc="http://schemas.openxmlformats.org/markup-compatibility/2006">
              <mc:Choice xmlns:v="urn:schemas-microsoft-com:vml" Requires="v">
                <p:oleObj spid="_x0000_s82570" name="Equation" r:id="rId5" imgW="4064000" imgH="1333500" progId="Equation.3">
                  <p:embed/>
                </p:oleObj>
              </mc:Choice>
              <mc:Fallback>
                <p:oleObj name="Equation" r:id="rId5" imgW="4064000" imgH="1333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055" y="1546514"/>
                        <a:ext cx="3694545" cy="1212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884972808"/>
              </p:ext>
            </p:extLst>
          </p:nvPr>
        </p:nvGraphicFramePr>
        <p:xfrm>
          <a:off x="6340475" y="2832100"/>
          <a:ext cx="2590800" cy="292100"/>
        </p:xfrm>
        <a:graphic>
          <a:graphicData uri="http://schemas.openxmlformats.org/presentationml/2006/ole">
            <mc:AlternateContent xmlns:mc="http://schemas.openxmlformats.org/markup-compatibility/2006">
              <mc:Choice xmlns:v="urn:schemas-microsoft-com:vml" Requires="v">
                <p:oleObj spid="_x0000_s82571" name="Equation" r:id="rId7" imgW="2590800" imgH="292100" progId="Equation.3">
                  <p:embed/>
                </p:oleObj>
              </mc:Choice>
              <mc:Fallback>
                <p:oleObj name="Equation" r:id="rId7" imgW="25908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0475" y="2832100"/>
                        <a:ext cx="2590800" cy="29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230" y="4862545"/>
            <a:ext cx="3077770" cy="1614455"/>
          </a:xfrm>
          <a:prstGeom prst="rect">
            <a:avLst/>
          </a:prstGeom>
        </p:spPr>
      </p:pic>
      <p:graphicFrame>
        <p:nvGraphicFramePr>
          <p:cNvPr id="12" name="Object 2"/>
          <p:cNvGraphicFramePr>
            <a:graphicFrameLocks noChangeAspect="1"/>
          </p:cNvGraphicFramePr>
          <p:nvPr>
            <p:extLst>
              <p:ext uri="{D42A27DB-BD31-4B8C-83A1-F6EECF244321}">
                <p14:modId xmlns:p14="http://schemas.microsoft.com/office/powerpoint/2010/main" val="679808384"/>
              </p:ext>
            </p:extLst>
          </p:nvPr>
        </p:nvGraphicFramePr>
        <p:xfrm>
          <a:off x="3735966" y="3124200"/>
          <a:ext cx="4583545" cy="2794000"/>
        </p:xfrm>
        <a:graphic>
          <a:graphicData uri="http://schemas.openxmlformats.org/presentationml/2006/ole">
            <mc:AlternateContent xmlns:mc="http://schemas.openxmlformats.org/markup-compatibility/2006">
              <mc:Choice xmlns:v="urn:schemas-microsoft-com:vml" Requires="v">
                <p:oleObj spid="_x0000_s82572" name="Equation" r:id="rId10" imgW="5041900" imgH="3073400" progId="Equation.3">
                  <p:embed/>
                </p:oleObj>
              </mc:Choice>
              <mc:Fallback>
                <p:oleObj name="Equation" r:id="rId10" imgW="5041900" imgH="3073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5966" y="3124200"/>
                        <a:ext cx="4583545"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nvGraphicFramePr>
        <p:xfrm>
          <a:off x="6340475" y="6191250"/>
          <a:ext cx="2552700" cy="292100"/>
        </p:xfrm>
        <a:graphic>
          <a:graphicData uri="http://schemas.openxmlformats.org/presentationml/2006/ole">
            <mc:AlternateContent xmlns:mc="http://schemas.openxmlformats.org/markup-compatibility/2006">
              <mc:Choice xmlns:v="urn:schemas-microsoft-com:vml" Requires="v">
                <p:oleObj spid="_x0000_s82573" name="Equation" r:id="rId12" imgW="2552700" imgH="292100" progId="Equation.3">
                  <p:embed/>
                </p:oleObj>
              </mc:Choice>
              <mc:Fallback>
                <p:oleObj name="Equation" r:id="rId12" imgW="2552700" imgH="2921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0475" y="6191250"/>
                        <a:ext cx="2552700" cy="29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68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Sample Problem 11.18 </a:t>
            </a:r>
            <a:r>
              <a:rPr lang="en-US" altLang="en-US" sz="800" dirty="0">
                <a:ea typeface="ＭＳ Ｐゴシック" pitchFamily="34" charset="-128"/>
              </a:rPr>
              <a:t>4</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85666"/>
            <a:ext cx="2648081" cy="188613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634757"/>
            <a:ext cx="2844189" cy="1545755"/>
          </a:xfrm>
          <a:prstGeom prst="rect">
            <a:avLst/>
          </a:prstGeom>
        </p:spPr>
      </p:pic>
      <p:sp>
        <p:nvSpPr>
          <p:cNvPr id="3" name="Content Placeholder 2"/>
          <p:cNvSpPr>
            <a:spLocks noGrp="1"/>
          </p:cNvSpPr>
          <p:nvPr>
            <p:ph idx="1"/>
          </p:nvPr>
        </p:nvSpPr>
        <p:spPr>
          <a:xfrm>
            <a:off x="3467512" y="914400"/>
            <a:ext cx="5219288" cy="969818"/>
          </a:xfrm>
        </p:spPr>
        <p:txBody>
          <a:bodyPr/>
          <a:lstStyle/>
          <a:p>
            <a:pPr marL="292608" indent="-292608">
              <a:spcBef>
                <a:spcPts val="0"/>
              </a:spcBef>
              <a:spcAft>
                <a:spcPts val="0"/>
              </a:spcAft>
              <a:buFontTx/>
              <a:buChar char="•"/>
            </a:pPr>
            <a:r>
              <a:rPr lang="en-US" altLang="en-US" sz="2000" dirty="0"/>
              <a:t>Evaluate acceleration with respect to arm.</a:t>
            </a:r>
          </a:p>
          <a:p>
            <a:pPr marL="263525">
              <a:spcBef>
                <a:spcPts val="0"/>
              </a:spcBef>
              <a:spcAft>
                <a:spcPts val="0"/>
              </a:spcAft>
            </a:pPr>
            <a:r>
              <a:rPr lang="en-US" altLang="en-US" sz="2000" dirty="0"/>
              <a:t>Motion of collar with respect to arm is rectilinear and defined by coordinate </a:t>
            </a:r>
            <a:r>
              <a:rPr lang="en-US" altLang="en-US" sz="2000" i="1" dirty="0"/>
              <a:t>r</a:t>
            </a:r>
            <a:r>
              <a:rPr lang="en-US" altLang="en-US" sz="2000" dirty="0"/>
              <a:t>.</a:t>
            </a:r>
          </a:p>
        </p:txBody>
      </p:sp>
      <p:graphicFrame>
        <p:nvGraphicFramePr>
          <p:cNvPr id="11" name="Object 2"/>
          <p:cNvGraphicFramePr>
            <a:graphicFrameLocks noChangeAspect="1"/>
          </p:cNvGraphicFramePr>
          <p:nvPr>
            <p:extLst>
              <p:ext uri="{D42A27DB-BD31-4B8C-83A1-F6EECF244321}">
                <p14:modId xmlns:p14="http://schemas.microsoft.com/office/powerpoint/2010/main" val="4069829801"/>
              </p:ext>
            </p:extLst>
          </p:nvPr>
        </p:nvGraphicFramePr>
        <p:xfrm>
          <a:off x="4789921" y="1975527"/>
          <a:ext cx="2389909" cy="404091"/>
        </p:xfrm>
        <a:graphic>
          <a:graphicData uri="http://schemas.openxmlformats.org/presentationml/2006/ole">
            <mc:AlternateContent xmlns:mc="http://schemas.openxmlformats.org/markup-compatibility/2006">
              <mc:Choice xmlns:v="urn:schemas-microsoft-com:vml" Requires="v">
                <p:oleObj spid="_x0000_s83108" name="Equation" r:id="rId5" imgW="2628900" imgH="444500" progId="Equation.3">
                  <p:embed/>
                </p:oleObj>
              </mc:Choice>
              <mc:Fallback>
                <p:oleObj name="Equation" r:id="rId5" imgW="26289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921" y="1975527"/>
                        <a:ext cx="2389909" cy="40409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3467512" y="2438400"/>
            <a:ext cx="5219288" cy="4038600"/>
          </a:xfrm>
        </p:spPr>
        <p:txBody>
          <a:bodyPr/>
          <a:lstStyle/>
          <a:p>
            <a:pPr>
              <a:spcBef>
                <a:spcPts val="0"/>
              </a:spcBef>
              <a:spcAft>
                <a:spcPts val="0"/>
              </a:spcAft>
            </a:pPr>
            <a:r>
              <a:rPr lang="en-US" sz="2000" b="1" dirty="0">
                <a:solidFill>
                  <a:srgbClr val="C00000"/>
                </a:solidFill>
              </a:rPr>
              <a:t>Reflect and Think:</a:t>
            </a:r>
          </a:p>
          <a:p>
            <a:pPr>
              <a:spcBef>
                <a:spcPts val="0"/>
              </a:spcBef>
              <a:spcAft>
                <a:spcPts val="0"/>
              </a:spcAft>
            </a:pPr>
            <a:r>
              <a:rPr lang="en-US" sz="2000" dirty="0"/>
              <a:t>You should consider polar coordinates for any kind of rotational motion. They turn this problem into a straightforward solution, whereas any other coordinate system would make this problem much more difficult. One way to make this problem harder would be to ask you to find the radius of curvature in addition to the velocity and acceleration. To do this, you would have to find the normal component of the acceleration; that is, the component of acceleration that is perpendicular to the tangential direction defined by the velocity vector.</a:t>
            </a:r>
          </a:p>
        </p:txBody>
      </p:sp>
    </p:spTree>
    <p:extLst>
      <p:ext uri="{BB962C8B-B14F-4D97-AF65-F5344CB8AC3E}">
        <p14:creationId xmlns:p14="http://schemas.microsoft.com/office/powerpoint/2010/main" val="30456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17</a:t>
            </a:r>
            <a:endParaRPr lang="en-US" dirty="0"/>
          </a:p>
        </p:txBody>
      </p:sp>
      <p:pic>
        <p:nvPicPr>
          <p:cNvPr id="19" name="Picture 18" descr="Centrifuge cab is located 8 m from the center of r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57556"/>
            <a:ext cx="3582633" cy="1771444"/>
          </a:xfrm>
          <a:prstGeom prst="rect">
            <a:avLst/>
          </a:prstGeom>
        </p:spPr>
      </p:pic>
      <p:sp>
        <p:nvSpPr>
          <p:cNvPr id="12" name="Content Placeholder 11"/>
          <p:cNvSpPr>
            <a:spLocks noGrp="1"/>
          </p:cNvSpPr>
          <p:nvPr>
            <p:ph idx="17"/>
          </p:nvPr>
        </p:nvSpPr>
        <p:spPr>
          <a:xfrm>
            <a:off x="304800" y="3637613"/>
            <a:ext cx="3733800" cy="736325"/>
          </a:xfrm>
        </p:spPr>
        <p:txBody>
          <a:bodyPr/>
          <a:lstStyle/>
          <a:p>
            <a:r>
              <a:rPr lang="en-US" altLang="en-US" sz="2000" dirty="0"/>
              <a:t>The angular acceleration of the centrifuge arm varies according to </a:t>
            </a:r>
          </a:p>
        </p:txBody>
      </p:sp>
      <p:graphicFrame>
        <p:nvGraphicFramePr>
          <p:cNvPr id="16" name="Object 2"/>
          <p:cNvGraphicFramePr>
            <a:graphicFrameLocks noChangeAspect="1"/>
          </p:cNvGraphicFramePr>
          <p:nvPr>
            <p:extLst>
              <p:ext uri="{D42A27DB-BD31-4B8C-83A1-F6EECF244321}">
                <p14:modId xmlns:p14="http://schemas.microsoft.com/office/powerpoint/2010/main" val="1449026308"/>
              </p:ext>
            </p:extLst>
          </p:nvPr>
        </p:nvGraphicFramePr>
        <p:xfrm>
          <a:off x="1066800" y="4419600"/>
          <a:ext cx="1944687" cy="368300"/>
        </p:xfrm>
        <a:graphic>
          <a:graphicData uri="http://schemas.openxmlformats.org/presentationml/2006/ole">
            <mc:AlternateContent xmlns:mc="http://schemas.openxmlformats.org/markup-compatibility/2006">
              <mc:Choice xmlns:v="urn:schemas-microsoft-com:vml" Requires="v">
                <p:oleObj spid="_x0000_s85212" name="Equation" r:id="rId4" imgW="1206500" imgH="228600" progId="">
                  <p:embed/>
                </p:oleObj>
              </mc:Choice>
              <mc:Fallback>
                <p:oleObj name="Equation" r:id="rId4" imgW="12065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19600"/>
                        <a:ext cx="1944687"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Content Placeholder 13"/>
          <p:cNvSpPr>
            <a:spLocks noGrp="1"/>
          </p:cNvSpPr>
          <p:nvPr>
            <p:ph idx="19"/>
          </p:nvPr>
        </p:nvSpPr>
        <p:spPr>
          <a:xfrm>
            <a:off x="381000" y="4863003"/>
            <a:ext cx="4267200" cy="1309197"/>
          </a:xfrm>
        </p:spPr>
        <p:txBody>
          <a:bodyPr/>
          <a:lstStyle/>
          <a:p>
            <a:r>
              <a:rPr lang="en-US" altLang="en-US" sz="2000" dirty="0"/>
              <a:t>Where </a:t>
            </a:r>
            <a:r>
              <a:rPr lang="el-GR" altLang="en-US" sz="2000" i="1" dirty="0"/>
              <a:t>θ</a:t>
            </a:r>
            <a:r>
              <a:rPr lang="en-IN" altLang="en-US" sz="2000" dirty="0"/>
              <a:t> </a:t>
            </a:r>
            <a:r>
              <a:rPr lang="en-US" altLang="en-US" sz="2000" dirty="0"/>
              <a:t>is measured in radians. If the centrifuge starts from rest, determine the acceleration magnitude after the gondola has travelled two full rotations.</a:t>
            </a:r>
            <a:endParaRPr lang="en-US" sz="2000" dirty="0"/>
          </a:p>
        </p:txBody>
      </p:sp>
      <p:sp>
        <p:nvSpPr>
          <p:cNvPr id="3" name="Content Placeholder 2"/>
          <p:cNvSpPr>
            <a:spLocks noGrp="1"/>
          </p:cNvSpPr>
          <p:nvPr>
            <p:ph idx="1"/>
          </p:nvPr>
        </p:nvSpPr>
        <p:spPr>
          <a:xfrm>
            <a:off x="4343400" y="1030275"/>
            <a:ext cx="2884425" cy="377851"/>
          </a:xfrm>
        </p:spPr>
        <p:txBody>
          <a:bodyPr/>
          <a:lstStyle/>
          <a:p>
            <a:r>
              <a:rPr lang="en-US" altLang="en-US" sz="2000" b="1" dirty="0">
                <a:solidFill>
                  <a:srgbClr val="C00000"/>
                </a:solidFill>
              </a:rPr>
              <a:t>Strategy:</a:t>
            </a:r>
          </a:p>
        </p:txBody>
      </p:sp>
      <p:sp>
        <p:nvSpPr>
          <p:cNvPr id="6" name="Content Placeholder 5"/>
          <p:cNvSpPr>
            <a:spLocks noGrp="1"/>
          </p:cNvSpPr>
          <p:nvPr>
            <p:ph idx="13"/>
          </p:nvPr>
        </p:nvSpPr>
        <p:spPr>
          <a:xfrm>
            <a:off x="4495800" y="1524000"/>
            <a:ext cx="4191000" cy="377851"/>
          </a:xfrm>
        </p:spPr>
        <p:txBody>
          <a:bodyPr/>
          <a:lstStyle/>
          <a:p>
            <a:pPr marL="292608" indent="-292608">
              <a:buFont typeface="Arial" panose="020B0604020202020204" pitchFamily="34" charset="0"/>
              <a:buChar char="•"/>
            </a:pPr>
            <a:r>
              <a:rPr lang="en-US" altLang="en-US" sz="2000" dirty="0"/>
              <a:t>Define your coordinate system.</a:t>
            </a:r>
          </a:p>
        </p:txBody>
      </p:sp>
      <p:sp>
        <p:nvSpPr>
          <p:cNvPr id="7" name="Content Placeholder 6"/>
          <p:cNvSpPr>
            <a:spLocks noGrp="1"/>
          </p:cNvSpPr>
          <p:nvPr>
            <p:ph idx="14"/>
          </p:nvPr>
        </p:nvSpPr>
        <p:spPr>
          <a:xfrm>
            <a:off x="4495800" y="1997614"/>
            <a:ext cx="4191000" cy="669386"/>
          </a:xfrm>
        </p:spPr>
        <p:txBody>
          <a:bodyPr/>
          <a:lstStyle/>
          <a:p>
            <a:pPr marL="292608" indent="-292608">
              <a:spcBef>
                <a:spcPct val="50000"/>
              </a:spcBef>
              <a:buFont typeface="Arial" panose="020B0604020202020204" pitchFamily="34" charset="0"/>
              <a:buChar char="•"/>
            </a:pPr>
            <a:r>
              <a:rPr lang="en-US" altLang="en-US" sz="2000" dirty="0"/>
              <a:t>Calculate the angular velocity after three revolutions.</a:t>
            </a:r>
          </a:p>
        </p:txBody>
      </p:sp>
      <p:sp>
        <p:nvSpPr>
          <p:cNvPr id="8" name="Content Placeholder 7"/>
          <p:cNvSpPr>
            <a:spLocks noGrp="1"/>
          </p:cNvSpPr>
          <p:nvPr>
            <p:ph idx="15"/>
          </p:nvPr>
        </p:nvSpPr>
        <p:spPr>
          <a:xfrm>
            <a:off x="4495800" y="2724459"/>
            <a:ext cx="4191000" cy="669386"/>
          </a:xfrm>
        </p:spPr>
        <p:txBody>
          <a:bodyPr/>
          <a:lstStyle/>
          <a:p>
            <a:pPr marL="292608" indent="-292608">
              <a:buFont typeface="Arial" panose="020B0604020202020204" pitchFamily="34" charset="0"/>
              <a:buChar char="•"/>
            </a:pPr>
            <a:r>
              <a:rPr lang="en-US" altLang="en-US" sz="2000" dirty="0"/>
              <a:t>Calculate the radial and transverse accelerations.</a:t>
            </a:r>
          </a:p>
        </p:txBody>
      </p:sp>
      <p:sp>
        <p:nvSpPr>
          <p:cNvPr id="9" name="Content Placeholder 8"/>
          <p:cNvSpPr>
            <a:spLocks noGrp="1"/>
          </p:cNvSpPr>
          <p:nvPr>
            <p:ph idx="16"/>
          </p:nvPr>
        </p:nvSpPr>
        <p:spPr>
          <a:xfrm>
            <a:off x="4495800" y="3445414"/>
            <a:ext cx="4191000" cy="669386"/>
          </a:xfrm>
        </p:spPr>
        <p:txBody>
          <a:bodyPr/>
          <a:lstStyle/>
          <a:p>
            <a:pPr marL="292608" indent="-292608">
              <a:buFont typeface="Arial" panose="020B0604020202020204" pitchFamily="34" charset="0"/>
              <a:buChar char="•"/>
            </a:pPr>
            <a:r>
              <a:rPr lang="en-US" altLang="en-US" sz="2000" dirty="0"/>
              <a:t>Determine overall acceleration magnitude.</a:t>
            </a:r>
            <a:endParaRPr lang="en-US" altLang="en-US" sz="2000" i="1" dirty="0"/>
          </a:p>
        </p:txBody>
      </p:sp>
    </p:spTree>
    <p:extLst>
      <p:ext uri="{BB962C8B-B14F-4D97-AF65-F5344CB8AC3E}">
        <p14:creationId xmlns:p14="http://schemas.microsoft.com/office/powerpoint/2010/main" val="24623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P spid="8" grpId="0" build="p"/>
      <p:bldP spid="9"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18</a:t>
            </a:r>
            <a:endParaRPr lang="en-US" dirty="0"/>
          </a:p>
        </p:txBody>
      </p:sp>
      <p:pic>
        <p:nvPicPr>
          <p:cNvPr id="21" name="Picture 20" descr="Centrifuge cab is located 8 m from center of rotation. Unit vector e_r points in direction  from center of rotation towards ca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832" y="1010219"/>
            <a:ext cx="4115768" cy="1530141"/>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668" y="3124200"/>
            <a:ext cx="2629345" cy="2741764"/>
          </a:xfrm>
          <a:prstGeom prst="rect">
            <a:avLst/>
          </a:prstGeom>
        </p:spPr>
      </p:pic>
      <p:sp>
        <p:nvSpPr>
          <p:cNvPr id="20" name="Content Placeholder 2"/>
          <p:cNvSpPr>
            <a:spLocks noGrp="1"/>
          </p:cNvSpPr>
          <p:nvPr>
            <p:ph idx="1"/>
          </p:nvPr>
        </p:nvSpPr>
        <p:spPr>
          <a:xfrm>
            <a:off x="465826" y="1009286"/>
            <a:ext cx="3953774" cy="457200"/>
          </a:xfrm>
        </p:spPr>
        <p:txBody>
          <a:bodyPr/>
          <a:lstStyle/>
          <a:p>
            <a:r>
              <a:rPr lang="en-US" b="1" dirty="0">
                <a:solidFill>
                  <a:srgbClr val="C00000"/>
                </a:solidFill>
              </a:rPr>
              <a:t>Modeling and Analysis:</a:t>
            </a:r>
          </a:p>
        </p:txBody>
      </p:sp>
      <p:sp>
        <p:nvSpPr>
          <p:cNvPr id="14" name="Content Placeholder 13"/>
          <p:cNvSpPr>
            <a:spLocks noGrp="1"/>
          </p:cNvSpPr>
          <p:nvPr>
            <p:ph idx="1"/>
          </p:nvPr>
        </p:nvSpPr>
        <p:spPr>
          <a:xfrm>
            <a:off x="457200" y="1524000"/>
            <a:ext cx="4191000" cy="457200"/>
          </a:xfrm>
        </p:spPr>
        <p:txBody>
          <a:bodyPr/>
          <a:lstStyle/>
          <a:p>
            <a:r>
              <a:rPr lang="en-US" altLang="en-US" b="1" dirty="0">
                <a:solidFill>
                  <a:srgbClr val="C00000"/>
                </a:solidFill>
              </a:rPr>
              <a:t>Define your coordinate system</a:t>
            </a:r>
          </a:p>
        </p:txBody>
      </p:sp>
      <p:sp>
        <p:nvSpPr>
          <p:cNvPr id="6" name="Content Placeholder 5"/>
          <p:cNvSpPr>
            <a:spLocks noGrp="1"/>
          </p:cNvSpPr>
          <p:nvPr>
            <p:ph idx="13"/>
          </p:nvPr>
        </p:nvSpPr>
        <p:spPr>
          <a:xfrm>
            <a:off x="533400" y="2083075"/>
            <a:ext cx="3581400" cy="736325"/>
          </a:xfrm>
        </p:spPr>
        <p:txBody>
          <a:bodyPr/>
          <a:lstStyle/>
          <a:p>
            <a:r>
              <a:rPr lang="en-US" altLang="en-US" sz="2000" dirty="0"/>
              <a:t>In the side view, the transverse direction points into the “page”</a:t>
            </a:r>
          </a:p>
        </p:txBody>
      </p:sp>
      <p:sp>
        <p:nvSpPr>
          <p:cNvPr id="7" name="Content Placeholder 6"/>
          <p:cNvSpPr>
            <a:spLocks noGrp="1"/>
          </p:cNvSpPr>
          <p:nvPr>
            <p:ph idx="14"/>
          </p:nvPr>
        </p:nvSpPr>
        <p:spPr>
          <a:xfrm>
            <a:off x="457200" y="2819400"/>
            <a:ext cx="4572000" cy="457200"/>
          </a:xfrm>
        </p:spPr>
        <p:txBody>
          <a:bodyPr/>
          <a:lstStyle/>
          <a:p>
            <a:r>
              <a:rPr lang="en-US" altLang="en-US" b="1" dirty="0">
                <a:solidFill>
                  <a:srgbClr val="C00000"/>
                </a:solidFill>
              </a:rPr>
              <a:t>Determine the angular velocity</a:t>
            </a:r>
          </a:p>
        </p:txBody>
      </p:sp>
      <p:graphicFrame>
        <p:nvGraphicFramePr>
          <p:cNvPr id="15" name="Object 14"/>
          <p:cNvGraphicFramePr>
            <a:graphicFrameLocks noChangeAspect="1"/>
          </p:cNvGraphicFramePr>
          <p:nvPr>
            <p:extLst>
              <p:ext uri="{D42A27DB-BD31-4B8C-83A1-F6EECF244321}">
                <p14:modId xmlns:p14="http://schemas.microsoft.com/office/powerpoint/2010/main" val="3605957399"/>
              </p:ext>
            </p:extLst>
          </p:nvPr>
        </p:nvGraphicFramePr>
        <p:xfrm>
          <a:off x="992667" y="3353220"/>
          <a:ext cx="1607179" cy="304380"/>
        </p:xfrm>
        <a:graphic>
          <a:graphicData uri="http://schemas.openxmlformats.org/presentationml/2006/ole">
            <mc:AlternateContent xmlns:mc="http://schemas.openxmlformats.org/markup-compatibility/2006">
              <mc:Choice xmlns:v="urn:schemas-microsoft-com:vml" Requires="v">
                <p:oleObj spid="_x0000_s86803" name="Equation" r:id="rId5" imgW="1206500" imgH="228600" progId="Equation.DSMT4">
                  <p:embed/>
                </p:oleObj>
              </mc:Choice>
              <mc:Fallback>
                <p:oleObj name="Equation" r:id="rId5" imgW="12065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667" y="3353220"/>
                        <a:ext cx="1607179" cy="30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457200" y="3733800"/>
            <a:ext cx="2895600" cy="669386"/>
          </a:xfrm>
        </p:spPr>
        <p:txBody>
          <a:bodyPr/>
          <a:lstStyle/>
          <a:p>
            <a:r>
              <a:rPr lang="en-US" sz="2000" dirty="0"/>
              <a:t>Acceleration is a function of position, so use:</a:t>
            </a:r>
          </a:p>
        </p:txBody>
      </p:sp>
      <p:graphicFrame>
        <p:nvGraphicFramePr>
          <p:cNvPr id="16" name="Object 15"/>
          <p:cNvGraphicFramePr>
            <a:graphicFrameLocks noChangeAspect="1"/>
          </p:cNvGraphicFramePr>
          <p:nvPr>
            <p:extLst>
              <p:ext uri="{D42A27DB-BD31-4B8C-83A1-F6EECF244321}">
                <p14:modId xmlns:p14="http://schemas.microsoft.com/office/powerpoint/2010/main" val="1671973887"/>
              </p:ext>
            </p:extLst>
          </p:nvPr>
        </p:nvGraphicFramePr>
        <p:xfrm>
          <a:off x="3695412" y="3915641"/>
          <a:ext cx="1041977" cy="334818"/>
        </p:xfrm>
        <a:graphic>
          <a:graphicData uri="http://schemas.openxmlformats.org/presentationml/2006/ole">
            <mc:AlternateContent xmlns:mc="http://schemas.openxmlformats.org/markup-compatibility/2006">
              <mc:Choice xmlns:v="urn:schemas-microsoft-com:vml" Requires="v">
                <p:oleObj spid="_x0000_s86804" name="Equation" r:id="rId7" imgW="711200" imgH="228600" progId="">
                  <p:embed/>
                </p:oleObj>
              </mc:Choice>
              <mc:Fallback>
                <p:oleObj name="Equation" r:id="rId7" imgW="711200" imgH="2286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5412" y="3915641"/>
                        <a:ext cx="1041977" cy="334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p:cNvSpPr>
            <a:spLocks noGrp="1"/>
          </p:cNvSpPr>
          <p:nvPr>
            <p:ph idx="16"/>
          </p:nvPr>
        </p:nvSpPr>
        <p:spPr>
          <a:xfrm>
            <a:off x="381000" y="4498949"/>
            <a:ext cx="3490154" cy="377851"/>
          </a:xfrm>
        </p:spPr>
        <p:txBody>
          <a:bodyPr/>
          <a:lstStyle/>
          <a:p>
            <a:r>
              <a:rPr lang="en-US" altLang="en-US" sz="2000" b="1" dirty="0">
                <a:solidFill>
                  <a:srgbClr val="C00000"/>
                </a:solidFill>
              </a:rPr>
              <a:t>Evaluate the integral</a:t>
            </a:r>
          </a:p>
        </p:txBody>
      </p:sp>
      <p:graphicFrame>
        <p:nvGraphicFramePr>
          <p:cNvPr id="17" name="Object 16"/>
          <p:cNvGraphicFramePr>
            <a:graphicFrameLocks noChangeAspect="1"/>
          </p:cNvGraphicFramePr>
          <p:nvPr>
            <p:extLst>
              <p:ext uri="{D42A27DB-BD31-4B8C-83A1-F6EECF244321}">
                <p14:modId xmlns:p14="http://schemas.microsoft.com/office/powerpoint/2010/main" val="1168435794"/>
              </p:ext>
            </p:extLst>
          </p:nvPr>
        </p:nvGraphicFramePr>
        <p:xfrm>
          <a:off x="1331273" y="4919620"/>
          <a:ext cx="1844367" cy="642980"/>
        </p:xfrm>
        <a:graphic>
          <a:graphicData uri="http://schemas.openxmlformats.org/presentationml/2006/ole">
            <mc:AlternateContent xmlns:mc="http://schemas.openxmlformats.org/markup-compatibility/2006">
              <mc:Choice xmlns:v="urn:schemas-microsoft-com:vml" Requires="v">
                <p:oleObj spid="_x0000_s86805" name="Equation" r:id="rId9" imgW="1384300" imgH="482600" progId="">
                  <p:embed/>
                </p:oleObj>
              </mc:Choice>
              <mc:Fallback>
                <p:oleObj name="Equation" r:id="rId9" imgW="1384300" imgH="482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273" y="4919620"/>
                        <a:ext cx="1844367" cy="642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533817691"/>
              </p:ext>
            </p:extLst>
          </p:nvPr>
        </p:nvGraphicFramePr>
        <p:xfrm>
          <a:off x="1188421" y="5638800"/>
          <a:ext cx="1884008" cy="839669"/>
        </p:xfrm>
        <a:graphic>
          <a:graphicData uri="http://schemas.openxmlformats.org/presentationml/2006/ole">
            <mc:AlternateContent xmlns:mc="http://schemas.openxmlformats.org/markup-compatibility/2006">
              <mc:Choice xmlns:v="urn:schemas-microsoft-com:vml" Requires="v">
                <p:oleObj spid="_x0000_s86806" name="Equation" r:id="rId11" imgW="1168400" imgH="520700" progId="">
                  <p:embed/>
                </p:oleObj>
              </mc:Choice>
              <mc:Fallback>
                <p:oleObj name="Equation" r:id="rId11" imgW="1168400" imgH="5207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8421" y="5638800"/>
                        <a:ext cx="1884008" cy="839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620822221"/>
              </p:ext>
            </p:extLst>
          </p:nvPr>
        </p:nvGraphicFramePr>
        <p:xfrm>
          <a:off x="4342926" y="6067899"/>
          <a:ext cx="1675760" cy="409101"/>
        </p:xfrm>
        <a:graphic>
          <a:graphicData uri="http://schemas.openxmlformats.org/presentationml/2006/ole">
            <mc:AlternateContent xmlns:mc="http://schemas.openxmlformats.org/markup-compatibility/2006">
              <mc:Choice xmlns:v="urn:schemas-microsoft-com:vml" Requires="v">
                <p:oleObj spid="_x0000_s86807" name="Equation" r:id="rId13" imgW="1143000" imgH="279400" progId="">
                  <p:embed/>
                </p:oleObj>
              </mc:Choice>
              <mc:Fallback>
                <p:oleObj name="Equation" r:id="rId13" imgW="1143000" imgH="27940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2926" y="6067899"/>
                        <a:ext cx="1675760" cy="409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54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900" dirty="0">
                <a:ea typeface="ＭＳ Ｐゴシック" pitchFamily="34" charset="-128"/>
              </a:rPr>
              <a:t>19</a:t>
            </a:r>
            <a:endParaRPr lang="en-US" dirty="0"/>
          </a:p>
        </p:txBody>
      </p:sp>
      <p:pic>
        <p:nvPicPr>
          <p:cNvPr id="21" name="Picture 20" descr="Centrifuge cab is located 8 m from center of rotation. Unit vector e_r points in direction  from center of rotation towards ca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708" y="990600"/>
            <a:ext cx="3370492" cy="1264579"/>
          </a:xfrm>
          <a:prstGeom prst="rect">
            <a:avLst/>
          </a:prstGeom>
        </p:spPr>
      </p:pic>
      <p:sp>
        <p:nvSpPr>
          <p:cNvPr id="3" name="Content Placeholder 2"/>
          <p:cNvSpPr>
            <a:spLocks noGrp="1"/>
          </p:cNvSpPr>
          <p:nvPr>
            <p:ph idx="1"/>
          </p:nvPr>
        </p:nvSpPr>
        <p:spPr>
          <a:xfrm>
            <a:off x="457200" y="762000"/>
            <a:ext cx="4267200" cy="457200"/>
          </a:xfrm>
        </p:spPr>
        <p:txBody>
          <a:bodyPr/>
          <a:lstStyle/>
          <a:p>
            <a:r>
              <a:rPr lang="en-US" altLang="en-US" b="1" dirty="0">
                <a:solidFill>
                  <a:srgbClr val="C00000"/>
                </a:solidFill>
              </a:rPr>
              <a:t>Determine the angular velocity</a:t>
            </a:r>
          </a:p>
        </p:txBody>
      </p:sp>
      <p:graphicFrame>
        <p:nvGraphicFramePr>
          <p:cNvPr id="18" name="Object 7"/>
          <p:cNvGraphicFramePr>
            <a:graphicFrameLocks noChangeAspect="1"/>
          </p:cNvGraphicFramePr>
          <p:nvPr>
            <p:extLst>
              <p:ext uri="{D42A27DB-BD31-4B8C-83A1-F6EECF244321}">
                <p14:modId xmlns:p14="http://schemas.microsoft.com/office/powerpoint/2010/main" val="2075428326"/>
              </p:ext>
            </p:extLst>
          </p:nvPr>
        </p:nvGraphicFramePr>
        <p:xfrm>
          <a:off x="1143581" y="1228291"/>
          <a:ext cx="1523419" cy="371909"/>
        </p:xfrm>
        <a:graphic>
          <a:graphicData uri="http://schemas.openxmlformats.org/presentationml/2006/ole">
            <mc:AlternateContent xmlns:mc="http://schemas.openxmlformats.org/markup-compatibility/2006">
              <mc:Choice xmlns:v="urn:schemas-microsoft-com:vml" Requires="v">
                <p:oleObj spid="_x0000_s87972" name="Equation" r:id="rId4" imgW="1143000" imgH="279400" progId="">
                  <p:embed/>
                </p:oleObj>
              </mc:Choice>
              <mc:Fallback>
                <p:oleObj name="Equation" r:id="rId4" imgW="1143000" imgH="279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581" y="1228291"/>
                        <a:ext cx="1523419" cy="371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349834672"/>
              </p:ext>
            </p:extLst>
          </p:nvPr>
        </p:nvGraphicFramePr>
        <p:xfrm>
          <a:off x="1063861" y="1676400"/>
          <a:ext cx="1679339" cy="326685"/>
        </p:xfrm>
        <a:graphic>
          <a:graphicData uri="http://schemas.openxmlformats.org/presentationml/2006/ole">
            <mc:AlternateContent xmlns:mc="http://schemas.openxmlformats.org/markup-compatibility/2006">
              <mc:Choice xmlns:v="urn:schemas-microsoft-com:vml" Requires="v">
                <p:oleObj spid="_x0000_s87973" name="Equation" r:id="rId6" imgW="1040948" imgH="203112" progId="">
                  <p:embed/>
                </p:oleObj>
              </mc:Choice>
              <mc:Fallback>
                <p:oleObj name="Equation" r:id="rId6" imgW="1040948"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861" y="1676400"/>
                        <a:ext cx="1679339" cy="3266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3"/>
          </p:nvPr>
        </p:nvSpPr>
        <p:spPr>
          <a:xfrm>
            <a:off x="457201" y="2057400"/>
            <a:ext cx="4876800" cy="457200"/>
          </a:xfrm>
        </p:spPr>
        <p:txBody>
          <a:bodyPr/>
          <a:lstStyle/>
          <a:p>
            <a:r>
              <a:rPr lang="en-US" altLang="en-US" b="1" dirty="0">
                <a:solidFill>
                  <a:srgbClr val="C00000"/>
                </a:solidFill>
              </a:rPr>
              <a:t>Determine the angular acceleration</a:t>
            </a:r>
          </a:p>
        </p:txBody>
      </p:sp>
      <p:graphicFrame>
        <p:nvGraphicFramePr>
          <p:cNvPr id="17" name="Object 16"/>
          <p:cNvGraphicFramePr>
            <a:graphicFrameLocks noChangeAspect="1"/>
          </p:cNvGraphicFramePr>
          <p:nvPr>
            <p:extLst>
              <p:ext uri="{D42A27DB-BD31-4B8C-83A1-F6EECF244321}">
                <p14:modId xmlns:p14="http://schemas.microsoft.com/office/powerpoint/2010/main" val="2255589095"/>
              </p:ext>
            </p:extLst>
          </p:nvPr>
        </p:nvGraphicFramePr>
        <p:xfrm>
          <a:off x="1047750" y="2660650"/>
          <a:ext cx="4098925" cy="368300"/>
        </p:xfrm>
        <a:graphic>
          <a:graphicData uri="http://schemas.openxmlformats.org/presentationml/2006/ole">
            <mc:AlternateContent xmlns:mc="http://schemas.openxmlformats.org/markup-compatibility/2006">
              <mc:Choice xmlns:v="urn:schemas-microsoft-com:vml" Requires="v">
                <p:oleObj spid="_x0000_s87974" name="Equation" r:id="rId8" imgW="2539800" imgH="228600" progId="Equation.DSMT4">
                  <p:embed/>
                </p:oleObj>
              </mc:Choice>
              <mc:Fallback>
                <p:oleObj name="Equation" r:id="rId8" imgW="2539800" imgH="228600" progId="Equation.DSMT4">
                  <p:embed/>
                  <p:pic>
                    <p:nvPicPr>
                      <p:cNvPr id="0" name=""/>
                      <p:cNvPicPr>
                        <a:picLocks noChangeAspect="1" noChangeArrowheads="1"/>
                      </p:cNvPicPr>
                      <p:nvPr/>
                    </p:nvPicPr>
                    <p:blipFill>
                      <a:blip r:embed="rId9"/>
                      <a:srcRect/>
                      <a:stretch>
                        <a:fillRect/>
                      </a:stretch>
                    </p:blipFill>
                    <p:spPr bwMode="auto">
                      <a:xfrm>
                        <a:off x="1047750" y="2660650"/>
                        <a:ext cx="409892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idx="14"/>
          </p:nvPr>
        </p:nvSpPr>
        <p:spPr>
          <a:xfrm>
            <a:off x="446379" y="3124200"/>
            <a:ext cx="6183021" cy="457200"/>
          </a:xfrm>
        </p:spPr>
        <p:txBody>
          <a:bodyPr/>
          <a:lstStyle/>
          <a:p>
            <a:r>
              <a:rPr lang="en-US" altLang="en-US" b="1" dirty="0">
                <a:solidFill>
                  <a:srgbClr val="C00000"/>
                </a:solidFill>
              </a:rPr>
              <a:t>Find the radial and transverse accelerations</a:t>
            </a:r>
          </a:p>
        </p:txBody>
      </p:sp>
      <p:graphicFrame>
        <p:nvGraphicFramePr>
          <p:cNvPr id="16" name="Object 6"/>
          <p:cNvGraphicFramePr>
            <a:graphicFrameLocks noChangeAspect="1"/>
          </p:cNvGraphicFramePr>
          <p:nvPr>
            <p:extLst>
              <p:ext uri="{D42A27DB-BD31-4B8C-83A1-F6EECF244321}">
                <p14:modId xmlns:p14="http://schemas.microsoft.com/office/powerpoint/2010/main" val="666796727"/>
              </p:ext>
            </p:extLst>
          </p:nvPr>
        </p:nvGraphicFramePr>
        <p:xfrm>
          <a:off x="912813" y="3689350"/>
          <a:ext cx="5035550" cy="1492250"/>
        </p:xfrm>
        <a:graphic>
          <a:graphicData uri="http://schemas.openxmlformats.org/presentationml/2006/ole">
            <mc:AlternateContent xmlns:mc="http://schemas.openxmlformats.org/markup-compatibility/2006">
              <mc:Choice xmlns:v="urn:schemas-microsoft-com:vml" Requires="v">
                <p:oleObj spid="_x0000_s87975" name="Equation" r:id="rId10" imgW="2832100" imgH="838200" progId="Equation.DSMT4">
                  <p:embed/>
                </p:oleObj>
              </mc:Choice>
              <mc:Fallback>
                <p:oleObj name="Equation" r:id="rId10" imgW="2832100" imgH="838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813" y="3689350"/>
                        <a:ext cx="5035550" cy="149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p:cNvSpPr>
            <a:spLocks noGrp="1"/>
          </p:cNvSpPr>
          <p:nvPr>
            <p:ph idx="15"/>
          </p:nvPr>
        </p:nvSpPr>
        <p:spPr>
          <a:xfrm>
            <a:off x="457200" y="5252044"/>
            <a:ext cx="2286000" cy="457200"/>
          </a:xfrm>
        </p:spPr>
        <p:txBody>
          <a:bodyPr/>
          <a:lstStyle/>
          <a:p>
            <a:r>
              <a:rPr lang="en-US" altLang="en-US" b="1" dirty="0">
                <a:solidFill>
                  <a:srgbClr val="C00000"/>
                </a:solidFill>
              </a:rPr>
              <a:t>Magnitude:</a:t>
            </a:r>
          </a:p>
        </p:txBody>
      </p:sp>
      <p:graphicFrame>
        <p:nvGraphicFramePr>
          <p:cNvPr id="14" name="Object 13"/>
          <p:cNvGraphicFramePr>
            <a:graphicFrameLocks noChangeAspect="1"/>
          </p:cNvGraphicFramePr>
          <p:nvPr>
            <p:extLst>
              <p:ext uri="{D42A27DB-BD31-4B8C-83A1-F6EECF244321}">
                <p14:modId xmlns:p14="http://schemas.microsoft.com/office/powerpoint/2010/main" val="3317576706"/>
              </p:ext>
            </p:extLst>
          </p:nvPr>
        </p:nvGraphicFramePr>
        <p:xfrm>
          <a:off x="639763" y="5791200"/>
          <a:ext cx="4364037" cy="528637"/>
        </p:xfrm>
        <a:graphic>
          <a:graphicData uri="http://schemas.openxmlformats.org/presentationml/2006/ole">
            <mc:AlternateContent xmlns:mc="http://schemas.openxmlformats.org/markup-compatibility/2006">
              <mc:Choice xmlns:v="urn:schemas-microsoft-com:vml" Requires="v">
                <p:oleObj spid="_x0000_s87976" name="Equation" r:id="rId12" imgW="2705100" imgH="330200" progId="Equation.DSMT4">
                  <p:embed/>
                </p:oleObj>
              </mc:Choice>
              <mc:Fallback>
                <p:oleObj name="Equation" r:id="rId12" imgW="2705100" imgH="330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9763" y="5791200"/>
                        <a:ext cx="4364037"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51646824"/>
              </p:ext>
            </p:extLst>
          </p:nvPr>
        </p:nvGraphicFramePr>
        <p:xfrm>
          <a:off x="6186488" y="5916612"/>
          <a:ext cx="1966912" cy="407988"/>
        </p:xfrm>
        <a:graphic>
          <a:graphicData uri="http://schemas.openxmlformats.org/presentationml/2006/ole">
            <mc:AlternateContent xmlns:mc="http://schemas.openxmlformats.org/markup-compatibility/2006">
              <mc:Choice xmlns:v="urn:schemas-microsoft-com:vml" Requires="v">
                <p:oleObj spid="_x0000_s87977" name="Equation" r:id="rId14" imgW="1218671" imgH="253890" progId="">
                  <p:embed/>
                </p:oleObj>
              </mc:Choice>
              <mc:Fallback>
                <p:oleObj name="Equation" r:id="rId14" imgW="1218671" imgH="25389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86488" y="5916612"/>
                        <a:ext cx="1966912" cy="407988"/>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189251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900" dirty="0">
                <a:ea typeface="ＭＳ Ｐゴシック" pitchFamily="34" charset="-128"/>
              </a:rPr>
              <a:t>20</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68" y="1463023"/>
            <a:ext cx="3582632" cy="1737377"/>
          </a:xfrm>
          <a:prstGeom prst="rect">
            <a:avLst/>
          </a:prstGeom>
        </p:spPr>
      </p:pic>
      <p:sp>
        <p:nvSpPr>
          <p:cNvPr id="3" name="Content Placeholder 2"/>
          <p:cNvSpPr>
            <a:spLocks noGrp="1"/>
          </p:cNvSpPr>
          <p:nvPr>
            <p:ph idx="1"/>
          </p:nvPr>
        </p:nvSpPr>
        <p:spPr>
          <a:xfrm>
            <a:off x="381000" y="1143000"/>
            <a:ext cx="2438400" cy="452427"/>
          </a:xfrm>
        </p:spPr>
        <p:txBody>
          <a:bodyPr/>
          <a:lstStyle/>
          <a:p>
            <a:r>
              <a:rPr lang="en-US" sz="2000" b="1" dirty="0">
                <a:solidFill>
                  <a:srgbClr val="C00000"/>
                </a:solidFill>
              </a:rPr>
              <a:t>Reflect and Think:</a:t>
            </a:r>
          </a:p>
        </p:txBody>
      </p:sp>
      <p:sp>
        <p:nvSpPr>
          <p:cNvPr id="6" name="Content Placeholder 5"/>
          <p:cNvSpPr>
            <a:spLocks noGrp="1"/>
          </p:cNvSpPr>
          <p:nvPr>
            <p:ph idx="13"/>
          </p:nvPr>
        </p:nvSpPr>
        <p:spPr>
          <a:xfrm>
            <a:off x="304800" y="1581249"/>
            <a:ext cx="3733800" cy="1561902"/>
          </a:xfrm>
        </p:spPr>
        <p:txBody>
          <a:bodyPr/>
          <a:lstStyle/>
          <a:p>
            <a:r>
              <a:rPr lang="en-US" altLang="en-US" b="1" dirty="0">
                <a:solidFill>
                  <a:srgbClr val="C00000"/>
                </a:solidFill>
              </a:rPr>
              <a:t>What would happen if you designed the centrifuge so that the arm could extend from 6 to 10 meters? </a:t>
            </a:r>
          </a:p>
        </p:txBody>
      </p:sp>
      <p:sp>
        <p:nvSpPr>
          <p:cNvPr id="7" name="Content Placeholder 6"/>
          <p:cNvSpPr>
            <a:spLocks noGrp="1"/>
          </p:cNvSpPr>
          <p:nvPr>
            <p:ph idx="14"/>
          </p:nvPr>
        </p:nvSpPr>
        <p:spPr>
          <a:xfrm>
            <a:off x="457200" y="3880338"/>
            <a:ext cx="8229600" cy="1225062"/>
          </a:xfrm>
        </p:spPr>
        <p:txBody>
          <a:bodyPr/>
          <a:lstStyle/>
          <a:p>
            <a:r>
              <a:rPr lang="en-US" altLang="en-US" dirty="0"/>
              <a:t>You could now have additional acceleration terms. This might give you more control over how quickly the acceleration of the gondola changes (this is known as the G-onset rate).</a:t>
            </a:r>
          </a:p>
        </p:txBody>
      </p:sp>
      <p:graphicFrame>
        <p:nvGraphicFramePr>
          <p:cNvPr id="10" name="Object 9"/>
          <p:cNvGraphicFramePr>
            <a:graphicFrameLocks noChangeAspect="1"/>
          </p:cNvGraphicFramePr>
          <p:nvPr>
            <p:extLst>
              <p:ext uri="{D42A27DB-BD31-4B8C-83A1-F6EECF244321}">
                <p14:modId xmlns:p14="http://schemas.microsoft.com/office/powerpoint/2010/main" val="3479559508"/>
              </p:ext>
            </p:extLst>
          </p:nvPr>
        </p:nvGraphicFramePr>
        <p:xfrm>
          <a:off x="2637343" y="5387077"/>
          <a:ext cx="4343977" cy="641559"/>
        </p:xfrm>
        <a:graphic>
          <a:graphicData uri="http://schemas.openxmlformats.org/presentationml/2006/ole">
            <mc:AlternateContent xmlns:mc="http://schemas.openxmlformats.org/markup-compatibility/2006">
              <mc:Choice xmlns:v="urn:schemas-microsoft-com:vml" Requires="v">
                <p:oleObj spid="_x0000_s88221" name="Equation" r:id="rId4" imgW="1892300" imgH="279400" progId="Equation.DSMT4">
                  <p:embed/>
                </p:oleObj>
              </mc:Choice>
              <mc:Fallback>
                <p:oleObj name="Equation" r:id="rId4" imgW="18923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343" y="5387077"/>
                        <a:ext cx="4343977" cy="641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3255963" y="5465763"/>
            <a:ext cx="477837" cy="47783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
        <p:nvSpPr>
          <p:cNvPr id="13" name="Rectangle 12"/>
          <p:cNvSpPr/>
          <p:nvPr/>
        </p:nvSpPr>
        <p:spPr>
          <a:xfrm>
            <a:off x="5947063" y="5472330"/>
            <a:ext cx="635000" cy="44882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Tree>
    <p:extLst>
      <p:ext uri="{BB962C8B-B14F-4D97-AF65-F5344CB8AC3E}">
        <p14:creationId xmlns:p14="http://schemas.microsoft.com/office/powerpoint/2010/main" val="834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4873</TotalTime>
  <Words>5964</Words>
  <Application>Microsoft Office PowerPoint</Application>
  <PresentationFormat>On-screen Show (4:3)</PresentationFormat>
  <Paragraphs>563</Paragraphs>
  <Slides>100</Slides>
  <Notes>3</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100</vt:i4>
      </vt:variant>
    </vt:vector>
  </HeadingPairs>
  <TitlesOfParts>
    <vt:vector size="121" baseType="lpstr">
      <vt:lpstr>Arial</vt:lpstr>
      <vt:lpstr>ArumSans Bold</vt:lpstr>
      <vt:lpstr>ArumSans Regular</vt:lpstr>
      <vt:lpstr>Calibri</vt:lpstr>
      <vt:lpstr>MT Symbol</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Vector Mechanics For Engineers: Dynamics  Twelfth Edition  </vt:lpstr>
      <vt:lpstr>Chapter 11</vt:lpstr>
      <vt:lpstr>Chapter 11</vt:lpstr>
      <vt:lpstr>Contents</vt:lpstr>
      <vt:lpstr>Introduction 1</vt:lpstr>
      <vt:lpstr>Introduction 2</vt:lpstr>
      <vt:lpstr>Introduction 3</vt:lpstr>
      <vt:lpstr>Rectilinear Motion: Position, Velocity &amp; Acceleration 1</vt:lpstr>
      <vt:lpstr>Rectilinear Motion: Position, Velocity &amp; Acceleration 2</vt:lpstr>
      <vt:lpstr>Rectilinear Motion: Position, Velocity &amp; Acceleration 3</vt:lpstr>
      <vt:lpstr>Concept Quiz 1</vt:lpstr>
      <vt:lpstr>Concept Quiz 2</vt:lpstr>
      <vt:lpstr>Rectilinear Motion: Position, Velocity &amp; Acceleration</vt:lpstr>
      <vt:lpstr>Determining the Motion of a Particle</vt:lpstr>
      <vt:lpstr>Acceleration as a function of time, position, or velocity</vt:lpstr>
      <vt:lpstr>Sample Problem 11.2 1</vt:lpstr>
      <vt:lpstr>Sample Problem 11.2 2</vt:lpstr>
      <vt:lpstr>Sample Problem 11.2 3</vt:lpstr>
      <vt:lpstr>Sample Problem 11.2 4</vt:lpstr>
      <vt:lpstr>Sample Problem 11.3 1</vt:lpstr>
      <vt:lpstr>Sample Problem 11.3 2</vt:lpstr>
      <vt:lpstr>Sample Problem 11.3 3</vt:lpstr>
      <vt:lpstr>Sample Problem 11.3 4</vt:lpstr>
      <vt:lpstr>Group Problem Solving 1</vt:lpstr>
      <vt:lpstr>Concept Question</vt:lpstr>
      <vt:lpstr>Group Problem Solving 3</vt:lpstr>
      <vt:lpstr>Group Problem Solving 4</vt:lpstr>
      <vt:lpstr>Group Problem Solving 5 </vt:lpstr>
      <vt:lpstr>Group Problem Solving 6</vt:lpstr>
      <vt:lpstr>Group Problem Solving 7</vt:lpstr>
      <vt:lpstr>Uniform Rectilinear Motion</vt:lpstr>
      <vt:lpstr>Uniformly Accelerated Rectilinear Motion</vt:lpstr>
      <vt:lpstr>Motion of Several Particles</vt:lpstr>
      <vt:lpstr>Motion of Several Particles: Relative Motion</vt:lpstr>
      <vt:lpstr>Sample Problem 11.5 1</vt:lpstr>
      <vt:lpstr>Sample Problem 11.5 2</vt:lpstr>
      <vt:lpstr>Sample Problem 11.5 3</vt:lpstr>
      <vt:lpstr>Sample Problem 11.5 4</vt:lpstr>
      <vt:lpstr>Motion of Several Particles: Dependent Motion</vt:lpstr>
      <vt:lpstr>Sample Problem 11.7 1</vt:lpstr>
      <vt:lpstr>Sample Problem 11.7 2</vt:lpstr>
      <vt:lpstr>Sample Problem 11.7 3</vt:lpstr>
      <vt:lpstr>Sample Problem 11.7 4</vt:lpstr>
      <vt:lpstr>Group Problem Solving 8</vt:lpstr>
      <vt:lpstr>Group Problem Solving 9</vt:lpstr>
      <vt:lpstr>Group Problem Solving 10</vt:lpstr>
      <vt:lpstr>Graphical Solutions 1</vt:lpstr>
      <vt:lpstr>Graphical Solutions 2</vt:lpstr>
      <vt:lpstr>Graphical Solutions 3 </vt:lpstr>
      <vt:lpstr>Curvilinear Motion: Position, Velocity &amp; Acceleration 1</vt:lpstr>
      <vt:lpstr>Curvilinear Motion: Position, Velocity &amp; Acceleration 2</vt:lpstr>
      <vt:lpstr>Curvilinear Motion: Position, Velocity &amp; Acceleration 3</vt:lpstr>
      <vt:lpstr>Curvilinear Motion: Position, Velocity &amp; Acceleration 4</vt:lpstr>
      <vt:lpstr>Rectangular Components of Velocity &amp; Acceleration 1</vt:lpstr>
      <vt:lpstr>Rectangular Components of Velocity &amp; Acceleration 2</vt:lpstr>
      <vt:lpstr>Sample Problem 11.10 1</vt:lpstr>
      <vt:lpstr>Sample Problem 11.10 2</vt:lpstr>
      <vt:lpstr>Sample Problem 11.10 3</vt:lpstr>
      <vt:lpstr>Sample Problem 11.10 4</vt:lpstr>
      <vt:lpstr>Concept Quiz 5</vt:lpstr>
      <vt:lpstr>Concept Quiz 6</vt:lpstr>
      <vt:lpstr>Group Problem Solving 11</vt:lpstr>
      <vt:lpstr>Group Problem Solving 12</vt:lpstr>
      <vt:lpstr>Motion Relative to a Frame in Translation 1</vt:lpstr>
      <vt:lpstr>Motion Relative to a Frame in Translation 2 </vt:lpstr>
      <vt:lpstr>Sample Problem 11.14 1</vt:lpstr>
      <vt:lpstr>Sample Problem 11.14 2</vt:lpstr>
      <vt:lpstr>Sample Problem 11.14 3</vt:lpstr>
      <vt:lpstr>Sample Problem 11.14 4</vt:lpstr>
      <vt:lpstr>Sample Problem 11.14 5</vt:lpstr>
      <vt:lpstr>Concept Quiz 3</vt:lpstr>
      <vt:lpstr>Concept Quiz 4</vt:lpstr>
      <vt:lpstr>Tangential and Normal Components 1</vt:lpstr>
      <vt:lpstr>Tangential and Normal Components 2</vt:lpstr>
      <vt:lpstr>Tangential and Normal Components 3</vt:lpstr>
      <vt:lpstr>Tangential and Normal Components 4</vt:lpstr>
      <vt:lpstr>Tangential and Normal Components 5</vt:lpstr>
      <vt:lpstr>Sample Problem 11.16 1</vt:lpstr>
      <vt:lpstr>Sample Problem 11.16 2</vt:lpstr>
      <vt:lpstr>Sample Problem 11.16 3</vt:lpstr>
      <vt:lpstr>Tangential and Normal Components 6</vt:lpstr>
      <vt:lpstr>Group Problem Solving 13</vt:lpstr>
      <vt:lpstr>Group Problem Solving 14</vt:lpstr>
      <vt:lpstr>Group Problem Solving 15</vt:lpstr>
      <vt:lpstr>Group Problem Solving 16</vt:lpstr>
      <vt:lpstr>Radial and Transverse Components 1</vt:lpstr>
      <vt:lpstr>Radial and Transverse Components 2</vt:lpstr>
      <vt:lpstr>Radial and Transverse Components 3</vt:lpstr>
      <vt:lpstr>Concept Quiz 7</vt:lpstr>
      <vt:lpstr>Concept Quiz 8</vt:lpstr>
      <vt:lpstr>Radial and Transverse Components 4</vt:lpstr>
      <vt:lpstr>Sample Problem 11.18 1</vt:lpstr>
      <vt:lpstr>Sample Problem 11.18 2</vt:lpstr>
      <vt:lpstr>Sample Problem 11.18 3</vt:lpstr>
      <vt:lpstr>Sample Problem 11.18 4</vt:lpstr>
      <vt:lpstr>Group Problem Solving 17</vt:lpstr>
      <vt:lpstr>Group Problem Solving 18</vt:lpstr>
      <vt:lpstr>Group Problem Solving 19</vt:lpstr>
      <vt:lpstr>Group Problem Solving 20</vt:lpstr>
      <vt:lpstr>End of Chapter 11</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654</cp:revision>
  <dcterms:created xsi:type="dcterms:W3CDTF">2017-12-05T17:18:18Z</dcterms:created>
  <dcterms:modified xsi:type="dcterms:W3CDTF">2019-07-15T06:55:03Z</dcterms:modified>
</cp:coreProperties>
</file>